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8"/>
  </p:notesMasterIdLst>
  <p:handoutMasterIdLst>
    <p:handoutMasterId r:id="rId19"/>
  </p:handoutMasterIdLst>
  <p:sldIdLst>
    <p:sldId id="257" r:id="rId2"/>
    <p:sldId id="520" r:id="rId3"/>
    <p:sldId id="533" r:id="rId4"/>
    <p:sldId id="499" r:id="rId5"/>
    <p:sldId id="542" r:id="rId6"/>
    <p:sldId id="540" r:id="rId7"/>
    <p:sldId id="541" r:id="rId8"/>
    <p:sldId id="483" r:id="rId9"/>
    <p:sldId id="528" r:id="rId10"/>
    <p:sldId id="527" r:id="rId11"/>
    <p:sldId id="545" r:id="rId12"/>
    <p:sldId id="536" r:id="rId13"/>
    <p:sldId id="517" r:id="rId14"/>
    <p:sldId id="544" r:id="rId15"/>
    <p:sldId id="537" r:id="rId16"/>
    <p:sldId id="54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00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  <p15:guide id="6" orient="horz" pos="3696" userDrawn="1">
          <p15:clr>
            <a:srgbClr val="A4A3A4"/>
          </p15:clr>
        </p15:guide>
        <p15:guide id="7" pos="7189" userDrawn="1">
          <p15:clr>
            <a:srgbClr val="A4A3A4"/>
          </p15:clr>
        </p15:guide>
        <p15:guide id="8" pos="840" userDrawn="1">
          <p15:clr>
            <a:srgbClr val="A4A3A4"/>
          </p15:clr>
        </p15:guide>
        <p15:guide id="9" pos="6697">
          <p15:clr>
            <a:srgbClr val="A4A3A4"/>
          </p15:clr>
        </p15:guide>
        <p15:guide id="10" pos="4248" userDrawn="1">
          <p15:clr>
            <a:srgbClr val="A4A3A4"/>
          </p15:clr>
        </p15:guide>
        <p15:guide id="11" pos="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ilin, Clement (GE Healthcare)" initials="JC(H" lastIdx="1" clrIdx="0">
    <p:extLst>
      <p:ext uri="{19B8F6BF-5375-455C-9EA6-DF929625EA0E}">
        <p15:presenceInfo xmlns:p15="http://schemas.microsoft.com/office/powerpoint/2012/main" userId="S::212781415@ge.com::4884cf91-1968-4954-9c25-54c5075198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FBF"/>
    <a:srgbClr val="1A545D"/>
    <a:srgbClr val="005EB8"/>
    <a:srgbClr val="FF8F8F"/>
    <a:srgbClr val="0808FF"/>
    <a:srgbClr val="F6D6BC"/>
    <a:srgbClr val="E5F4D4"/>
    <a:srgbClr val="6B99CC"/>
    <a:srgbClr val="C7E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7752061-5463-48E6-A297-43E0E91C0267}">
  <a:tblStyle styleId="{B7752061-5463-48E6-A297-43E0E91C0267}" styleName="GE Basic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dk2"/>
              </a:solidFill>
            </a:ln>
          </a:bottom>
          <a:insideH>
            <a:ln w="12700" cmpd="sng">
              <a:solidFill>
                <a:schemeClr val="dk2"/>
              </a:solidFill>
            </a:ln>
          </a:insideH>
          <a:insideV>
            <a:ln w="12700" cmpd="sng">
              <a:solidFill>
                <a:schemeClr val="dk2"/>
              </a:solidFill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 autoAdjust="0"/>
  </p:normalViewPr>
  <p:slideViewPr>
    <p:cSldViewPr snapToGrid="0" showGuides="1">
      <p:cViewPr varScale="1">
        <p:scale>
          <a:sx n="105" d="100"/>
          <a:sy n="105" d="100"/>
        </p:scale>
        <p:origin x="114" y="420"/>
      </p:cViewPr>
      <p:guideLst>
        <p:guide orient="horz" pos="2160"/>
        <p:guide pos="3600"/>
        <p:guide orient="horz" pos="1056"/>
        <p:guide orient="horz" pos="768"/>
        <p:guide orient="horz" pos="3696"/>
        <p:guide pos="7189"/>
        <p:guide pos="840"/>
        <p:guide pos="6697"/>
        <p:guide pos="4248"/>
        <p:guide pos="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-3410" y="-8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F77B6-06AB-43A3-89A4-8CD1677993D0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62B2D-468D-4837-8CAA-70AF425658B8}" type="slidenum">
              <a:rPr lang="en-CA" smtClean="0"/>
              <a:t>‹#›</a:t>
            </a:fld>
            <a:endParaRPr lang="en-CA"/>
          </a:p>
        </p:txBody>
      </p:sp>
      <p:pic>
        <p:nvPicPr>
          <p:cNvPr id="1026" name="Picture 2" descr="I:\Dockets\1421 SmallStuff GE PPT\Graphics\GE Grey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12" y="65216"/>
            <a:ext cx="579375" cy="5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29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804B0-AD37-4623-8498-3C9AE39E25E5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7687" y="4343400"/>
            <a:ext cx="610262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DABC8-FD09-47BC-822A-A981D494E0D7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2" descr="I:\Dockets\1421 SmallStuff GE PPT\Graphics\GE Gre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12" y="65216"/>
            <a:ext cx="579375" cy="5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5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572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858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1" y="4303727"/>
            <a:ext cx="12188952" cy="1836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8964" y="585216"/>
            <a:ext cx="9137736" cy="155448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Slide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58964" y="2441889"/>
            <a:ext cx="4467288" cy="254013"/>
          </a:xfrm>
        </p:spPr>
        <p:txBody>
          <a:bodyPr/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559607" y="3017520"/>
            <a:ext cx="8047433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900" dirty="0">
                <a:solidFill>
                  <a:schemeClr val="accent2"/>
                </a:solidFill>
              </a:rPr>
              <a:t>Placeholder confidentiality disclosure. Edit or delete from layout master if not needed.</a:t>
            </a:r>
          </a:p>
          <a:p>
            <a:r>
              <a:rPr lang="en-US" sz="900" baseline="0" dirty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rPr>
              <a:t>Use this second line if additional confidentiality disclosure information is required. </a:t>
            </a:r>
            <a:endParaRPr lang="en-US" sz="2000" dirty="0">
              <a:solidFill>
                <a:srgbClr val="63666A"/>
              </a:solidFill>
              <a:latin typeface="GE Inspira Sans" charset="0"/>
              <a:ea typeface="GE Inspira Sans" charset="0"/>
              <a:cs typeface="GE Inspira Sans" charset="0"/>
            </a:endParaRP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754593" y="475512"/>
            <a:ext cx="914400" cy="91440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 Layout</a:t>
            </a:r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2049116"/>
            <a:ext cx="5220880" cy="40468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475820" y="2049116"/>
            <a:ext cx="5220880" cy="404688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cxnSp>
        <p:nvCxnSpPr>
          <p:cNvPr id="17" name="Straight Connector 16"/>
          <p:cNvCxnSpPr>
            <a:cxnSpLocks/>
          </p:cNvCxnSpPr>
          <p:nvPr userDrawn="1"/>
        </p:nvCxnSpPr>
        <p:spPr>
          <a:xfrm>
            <a:off x="495300" y="1918336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 userDrawn="1"/>
        </p:nvCxnSpPr>
        <p:spPr>
          <a:xfrm>
            <a:off x="6475820" y="1918336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9530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47582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2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299" y="1487851"/>
            <a:ext cx="3377601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05334" y="1487851"/>
            <a:ext cx="3382004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299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314696" y="1487851"/>
            <a:ext cx="3382004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cxnSp>
        <p:nvCxnSpPr>
          <p:cNvPr id="23" name="Straight Connector 22"/>
          <p:cNvCxnSpPr>
            <a:cxnSpLocks/>
          </p:cNvCxnSpPr>
          <p:nvPr userDrawn="1"/>
        </p:nvCxnSpPr>
        <p:spPr>
          <a:xfrm>
            <a:off x="495300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4405334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 userDrawn="1"/>
        </p:nvCxnSpPr>
        <p:spPr>
          <a:xfrm>
            <a:off x="8314696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1" name="Content Placeholder 14"/>
          <p:cNvSpPr>
            <a:spLocks noGrp="1"/>
          </p:cNvSpPr>
          <p:nvPr>
            <p:ph sz="quarter" idx="18"/>
          </p:nvPr>
        </p:nvSpPr>
        <p:spPr>
          <a:xfrm>
            <a:off x="4405334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9"/>
          </p:nvPr>
        </p:nvSpPr>
        <p:spPr>
          <a:xfrm>
            <a:off x="8314696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20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29578"/>
            <a:ext cx="2518906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96995" y="1629578"/>
            <a:ext cx="2496313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300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98692" y="1629578"/>
            <a:ext cx="2496312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9200388" y="1629578"/>
            <a:ext cx="2496312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33909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62865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91821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>
            <a:off x="4953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3396995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7" name="Content Placeholder 14"/>
          <p:cNvSpPr>
            <a:spLocks noGrp="1"/>
          </p:cNvSpPr>
          <p:nvPr>
            <p:ph sz="quarter" idx="21"/>
          </p:nvPr>
        </p:nvSpPr>
        <p:spPr>
          <a:xfrm>
            <a:off x="6298692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8" name="Content Placeholder 14"/>
          <p:cNvSpPr>
            <a:spLocks noGrp="1"/>
          </p:cNvSpPr>
          <p:nvPr>
            <p:ph sz="quarter" idx="22"/>
          </p:nvPr>
        </p:nvSpPr>
        <p:spPr>
          <a:xfrm>
            <a:off x="9200388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2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63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813304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300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31308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449312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2813304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5131308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7449312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>
            <a:off x="495300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9767316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48" name="Straight Connector 47"/>
          <p:cNvCxnSpPr>
            <a:cxnSpLocks/>
          </p:cNvCxnSpPr>
          <p:nvPr userDrawn="1"/>
        </p:nvCxnSpPr>
        <p:spPr>
          <a:xfrm>
            <a:off x="9767316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Five Content Layout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5" name="Content Placeholder 14"/>
          <p:cNvSpPr>
            <a:spLocks noGrp="1"/>
          </p:cNvSpPr>
          <p:nvPr>
            <p:ph sz="quarter" idx="23"/>
          </p:nvPr>
        </p:nvSpPr>
        <p:spPr>
          <a:xfrm>
            <a:off x="2813304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9" name="Content Placeholder 14"/>
          <p:cNvSpPr>
            <a:spLocks noGrp="1"/>
          </p:cNvSpPr>
          <p:nvPr>
            <p:ph sz="quarter" idx="24"/>
          </p:nvPr>
        </p:nvSpPr>
        <p:spPr>
          <a:xfrm>
            <a:off x="5131308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0" name="Content Placeholder 14"/>
          <p:cNvSpPr>
            <a:spLocks noGrp="1"/>
          </p:cNvSpPr>
          <p:nvPr>
            <p:ph sz="quarter" idx="25"/>
          </p:nvPr>
        </p:nvSpPr>
        <p:spPr>
          <a:xfrm>
            <a:off x="7449312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1" name="Content Placeholder 14"/>
          <p:cNvSpPr>
            <a:spLocks noGrp="1"/>
          </p:cNvSpPr>
          <p:nvPr>
            <p:ph sz="quarter" idx="26"/>
          </p:nvPr>
        </p:nvSpPr>
        <p:spPr>
          <a:xfrm>
            <a:off x="9767316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25" name="Footer Placeholder 7"/>
          <p:cNvSpPr>
            <a:spLocks noGrp="1"/>
          </p:cNvSpPr>
          <p:nvPr>
            <p:ph type="ftr" sz="quarter" idx="27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95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5300" y="1603166"/>
            <a:ext cx="11201400" cy="4319584"/>
          </a:xfrm>
        </p:spPr>
        <p:txBody>
          <a:bodyPr/>
          <a:lstStyle>
            <a:lvl1pPr>
              <a:defRPr sz="2800">
                <a:solidFill>
                  <a:schemeClr val="accent3"/>
                </a:solidFill>
              </a:defRPr>
            </a:lvl1pPr>
            <a:lvl2pPr marL="237744" indent="-182880">
              <a:defRPr sz="2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7492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ext Heavy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70236"/>
            <a:ext cx="11201400" cy="4310062"/>
          </a:xfr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lang="en-US" sz="2200" dirty="0" smtClean="0">
                <a:solidFill>
                  <a:schemeClr val="accent3"/>
                </a:solidFill>
              </a:defRPr>
            </a:lvl1pPr>
            <a:lvl2pPr marL="219456" indent="-164592">
              <a:defRPr lang="en-US" sz="2000" dirty="0" smtClean="0"/>
            </a:lvl2pPr>
            <a:lvl3pPr marL="400050" indent="-195263">
              <a:defRPr lang="en-US" sz="1800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63666A"/>
                </a:solidFill>
              </a:rPr>
              <a:t>Title and Content Text Heavy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0166"/>
            <a:ext cx="11227308" cy="1645920"/>
          </a:xfrm>
        </p:spPr>
        <p:txBody>
          <a:bodyPr/>
          <a:lstStyle>
            <a:lvl1pPr>
              <a:lnSpc>
                <a:spcPct val="85000"/>
              </a:lnSpc>
              <a:defRPr sz="6000"/>
            </a:lvl1pPr>
          </a:lstStyle>
          <a:p>
            <a:r>
              <a:rPr lang="en-US" dirty="0"/>
              <a:t>Big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2327510"/>
            <a:ext cx="11227308" cy="3749040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66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wo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5300" y="458076"/>
            <a:ext cx="5655243" cy="5614416"/>
          </a:xfrm>
        </p:spPr>
        <p:txBody>
          <a:bodyPr anchor="t" anchorCtr="0"/>
          <a:lstStyle>
            <a:lvl1pPr>
              <a:lnSpc>
                <a:spcPct val="9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6478290" y="458076"/>
            <a:ext cx="5222378" cy="5614416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Additional statement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0580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2428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51415" y="1930688"/>
            <a:ext cx="5245285" cy="4165312"/>
          </a:xfrm>
        </p:spPr>
        <p:txBody>
          <a:bodyPr vert="horz" lIns="0" tIns="0" rIns="0" bIns="0" rtlCol="0">
            <a:noAutofit/>
          </a:bodyPr>
          <a:lstStyle>
            <a:lvl1pPr>
              <a:defRPr lang="en-US" sz="2800" dirty="0" smtClean="0">
                <a:solidFill>
                  <a:schemeClr val="accent3"/>
                </a:solidFill>
              </a:defRPr>
            </a:lvl1pPr>
            <a:lvl2pPr>
              <a:defRPr lang="en-US" sz="2400" dirty="0" smtClean="0"/>
            </a:lvl2pPr>
            <a:lvl3pPr>
              <a:defRPr lang="en-US" sz="2000" dirty="0" smtClean="0"/>
            </a:lvl3pPr>
            <a:lvl4pPr marL="658368" indent="-146304">
              <a:defRPr lang="en-US" sz="1600" dirty="0" smtClean="0"/>
            </a:lvl4pPr>
          </a:lstStyle>
          <a:p>
            <a:pPr lvl="0"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lvl="1">
              <a:spcBef>
                <a:spcPts val="100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1000"/>
              </a:spcBef>
            </a:pPr>
            <a:r>
              <a:rPr lang="en-US"/>
              <a:t>Third level</a:t>
            </a:r>
          </a:p>
          <a:p>
            <a:pPr lvl="3">
              <a:spcBef>
                <a:spcPts val="1000"/>
              </a:spcBef>
            </a:pPr>
            <a:r>
              <a:rPr lang="en-US"/>
              <a:t>Fourth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95300" y="1930688"/>
            <a:ext cx="5220727" cy="4149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94170" y="1621671"/>
            <a:ext cx="5221858" cy="233910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6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Half Text – Half Image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02480" y="6427929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18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95300" y="1929382"/>
            <a:ext cx="11201400" cy="416661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12381" y="2362364"/>
            <a:ext cx="10781414" cy="1395412"/>
          </a:xfrm>
        </p:spPr>
        <p:txBody>
          <a:bodyPr/>
          <a:lstStyle>
            <a:lvl1pPr>
              <a:defRPr sz="3200" baseline="0"/>
            </a:lvl1pPr>
          </a:lstStyle>
          <a:p>
            <a:pPr lvl="0"/>
            <a:r>
              <a:rPr lang="en-US" dirty="0"/>
              <a:t>Click to add text over image. White or gray only. 32pt flexible positioning. Delete if not needed.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92955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w/ Title and Footer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95300" y="1621673"/>
            <a:ext cx="4966221" cy="233910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6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8102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3" y="-8587"/>
            <a:ext cx="12207238" cy="6874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8964" y="585216"/>
            <a:ext cx="9137736" cy="155448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Slide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58964" y="2441889"/>
            <a:ext cx="4467288" cy="254013"/>
          </a:xfrm>
        </p:spPr>
        <p:txBody>
          <a:bodyPr/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754593" y="475512"/>
            <a:ext cx="914400" cy="91440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34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Quadrant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6174068" y="1666276"/>
            <a:ext cx="5522632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5300" y="3932342"/>
            <a:ext cx="5495093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5"/>
          </p:nvPr>
        </p:nvSpPr>
        <p:spPr>
          <a:xfrm>
            <a:off x="6174068" y="3932342"/>
            <a:ext cx="5522632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495300" y="1666276"/>
            <a:ext cx="5495093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64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Vertical Quadrant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3332937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6170574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9008212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04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65293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73038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58" y="2201006"/>
            <a:ext cx="4892646" cy="1536192"/>
          </a:xfrm>
        </p:spPr>
        <p:txBody>
          <a:bodyPr vert="horz" lIns="0" tIns="0" rIns="0" bIns="0" rtlCol="0">
            <a:noAutofit/>
          </a:bodyPr>
          <a:lstStyle>
            <a:lvl1pPr marL="0" indent="0">
              <a:defRPr lang="en-US" sz="18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12297" y="1665293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82563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9669" y="2201006"/>
            <a:ext cx="5019592" cy="153619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3928921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73038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659758" y="4464634"/>
            <a:ext cx="4892644" cy="1536192"/>
          </a:xfrm>
        </p:spPr>
        <p:txBody>
          <a:bodyPr vert="horz" lIns="0" tIns="0" rIns="0" bIns="0" rtlCol="0">
            <a:noAutofit/>
          </a:bodyPr>
          <a:lstStyle>
            <a:lvl1pPr marL="0" indent="0">
              <a:defRPr lang="en-US" sz="18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312297" y="3928921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80975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6489669" y="4464634"/>
            <a:ext cx="5019594" cy="153619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5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Quadrant 2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9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0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21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555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ble Placeholder 12"/>
          <p:cNvSpPr>
            <a:spLocks noGrp="1"/>
          </p:cNvSpPr>
          <p:nvPr>
            <p:ph type="tbl" sz="quarter" idx="13"/>
          </p:nvPr>
        </p:nvSpPr>
        <p:spPr>
          <a:xfrm>
            <a:off x="495300" y="1665478"/>
            <a:ext cx="11201400" cy="436888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83430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4159578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51006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495299" y="1983545"/>
            <a:ext cx="11360369" cy="40965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95300" y="1610018"/>
            <a:ext cx="4937760" cy="246221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>
          <a:xfrm>
            <a:off x="783430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1306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300" y="1728788"/>
            <a:ext cx="11201400" cy="43389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21530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with Caption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6248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694267" y="1659467"/>
            <a:ext cx="10786533" cy="11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9296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02480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694267" y="1659467"/>
            <a:ext cx="10786533" cy="11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8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 userDrawn="1"/>
        </p:nvSpPr>
        <p:spPr>
          <a:xfrm>
            <a:off x="1166221" y="2718617"/>
            <a:ext cx="9856383" cy="13954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2800" kern="1200" spc="0" baseline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1pPr>
            <a:lvl2pPr marL="203200" indent="-1825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Char char="•"/>
              <a:defRPr sz="20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2pPr>
            <a:lvl3pPr marL="400050" indent="-195263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GE Inspira Pitch" panose="020F0603030400020203" pitchFamily="34" charset="0"/>
              <a:buChar char="–"/>
              <a:defRPr sz="18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3pPr>
            <a:lvl4pPr marL="555625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rgbClr val="005EB8"/>
                </a:solidFill>
              </a:rPr>
              <a:t>Imagination at work</a:t>
            </a:r>
          </a:p>
        </p:txBody>
      </p:sp>
    </p:spTree>
    <p:extLst>
      <p:ext uri="{BB962C8B-B14F-4D97-AF65-F5344CB8AC3E}">
        <p14:creationId xmlns:p14="http://schemas.microsoft.com/office/powerpoint/2010/main" val="1753412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nogr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 noEditPoints="1"/>
          </p:cNvSpPr>
          <p:nvPr userDrawn="1"/>
        </p:nvSpPr>
        <p:spPr bwMode="gray">
          <a:xfrm>
            <a:off x="4757541" y="2110155"/>
            <a:ext cx="2651760" cy="265176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9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60320" y="585216"/>
            <a:ext cx="9136380" cy="15544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CA" sz="4800" dirty="0"/>
            </a:lvl1pPr>
          </a:lstStyle>
          <a:p>
            <a:pPr lvl="0"/>
            <a:r>
              <a:rPr lang="en-US" dirty="0"/>
              <a:t>Title Slide 2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2436879"/>
            <a:ext cx="3979927" cy="2540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400" b="1" smtClean="0"/>
            </a:lvl1pPr>
          </a:lstStyle>
          <a:p>
            <a:r>
              <a:rPr lang="en-US"/>
              <a:t>MICAD-2021   25 March 2021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60320" y="3018594"/>
            <a:ext cx="3826412" cy="1754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400"/>
              </a:spcBef>
              <a:defRPr sz="800">
                <a:solidFill>
                  <a:schemeClr val="accent2"/>
                </a:solidFill>
              </a:defRPr>
            </a:lvl1pPr>
            <a:lvl2pPr marL="55563" marR="0" lvl="1" indent="-5556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kern="600" spc="-10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Placeholder confidentiality disclosure. Edit or delete from layout master if not needed. Use additional lines if additional confidentiality disclosure information is required.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est.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739139" y="3018594"/>
            <a:ext cx="484632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400"/>
              </a:spcBef>
              <a:defRPr sz="800">
                <a:solidFill>
                  <a:schemeClr val="accent2"/>
                </a:solidFill>
              </a:defRPr>
            </a:lvl1pPr>
            <a:lvl2pPr marL="55563" marR="0" lvl="1" indent="-5556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kern="600" spc="-10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Placeholder confidentiality disclosure. Edit or delete from layout master if not needed. Use additional lines if additional confidentiality disclosure information is required. </a:t>
            </a:r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consetetur</a:t>
            </a:r>
            <a:r>
              <a:rPr lang="en-CA" dirty="0"/>
              <a:t> </a:t>
            </a:r>
            <a:r>
              <a:rPr lang="en-CA" dirty="0" err="1"/>
              <a:t>sadipscing</a:t>
            </a:r>
            <a:r>
              <a:rPr lang="en-CA" dirty="0"/>
              <a:t> </a:t>
            </a:r>
            <a:r>
              <a:rPr lang="en-CA" dirty="0" err="1"/>
              <a:t>elitr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. 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 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consetetur</a:t>
            </a:r>
            <a:r>
              <a:rPr lang="en-CA" dirty="0"/>
              <a:t> </a:t>
            </a:r>
            <a:r>
              <a:rPr lang="en-CA" dirty="0" err="1"/>
              <a:t>sadipscing</a:t>
            </a:r>
            <a:r>
              <a:rPr lang="en-CA" dirty="0"/>
              <a:t> </a:t>
            </a:r>
            <a:r>
              <a:rPr lang="en-CA" dirty="0" err="1"/>
              <a:t>elitr</a:t>
            </a:r>
            <a:r>
              <a:rPr lang="en-CA" dirty="0"/>
              <a:t>, 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. 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 </a:t>
            </a:r>
          </a:p>
          <a:p>
            <a:pPr lvl="1"/>
            <a:r>
              <a:rPr lang="en-CA" dirty="0"/>
              <a:t>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</a:t>
            </a:r>
          </a:p>
          <a:p>
            <a:pPr lvl="1"/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wisi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 ad minim </a:t>
            </a:r>
            <a:r>
              <a:rPr lang="en-CA" dirty="0" err="1"/>
              <a:t>veniam</a:t>
            </a:r>
            <a:r>
              <a:rPr lang="en-CA" dirty="0"/>
              <a:t>, </a:t>
            </a:r>
            <a:r>
              <a:rPr lang="en-CA" dirty="0" err="1"/>
              <a:t>quis</a:t>
            </a:r>
            <a:r>
              <a:rPr lang="en-CA" dirty="0"/>
              <a:t> </a:t>
            </a:r>
            <a:r>
              <a:rPr lang="en-CA" dirty="0" err="1"/>
              <a:t>nostrud</a:t>
            </a:r>
            <a:r>
              <a:rPr lang="en-CA" dirty="0"/>
              <a:t> </a:t>
            </a:r>
            <a:r>
              <a:rPr lang="en-CA" dirty="0" err="1"/>
              <a:t>exerci</a:t>
            </a:r>
            <a:r>
              <a:rPr lang="en-CA" dirty="0"/>
              <a:t> </a:t>
            </a:r>
            <a:r>
              <a:rPr lang="en-CA" dirty="0" err="1"/>
              <a:t>tation</a:t>
            </a:r>
            <a:r>
              <a:rPr lang="en-CA" dirty="0"/>
              <a:t> </a:t>
            </a:r>
            <a:r>
              <a:rPr lang="en-CA" dirty="0" err="1"/>
              <a:t>ullamcorper</a:t>
            </a:r>
            <a:r>
              <a:rPr lang="en-CA" dirty="0"/>
              <a:t> </a:t>
            </a:r>
            <a:r>
              <a:rPr lang="en-CA" dirty="0" err="1"/>
              <a:t>suscipit</a:t>
            </a:r>
            <a:r>
              <a:rPr lang="en-CA" dirty="0"/>
              <a:t> </a:t>
            </a:r>
            <a:r>
              <a:rPr lang="en-CA" dirty="0" err="1"/>
              <a:t>lobortis</a:t>
            </a:r>
            <a:r>
              <a:rPr lang="en-CA" dirty="0"/>
              <a:t> </a:t>
            </a:r>
            <a:r>
              <a:rPr lang="en-CA" dirty="0" err="1"/>
              <a:t>nisl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aliquip</a:t>
            </a:r>
            <a:r>
              <a:rPr lang="en-CA" dirty="0"/>
              <a:t> ex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comm</a:t>
            </a:r>
            <a:br>
              <a:rPr lang="en-CA" dirty="0"/>
            </a:br>
            <a:r>
              <a:rPr lang="en-CA" dirty="0" err="1"/>
              <a:t>odo</a:t>
            </a:r>
            <a:r>
              <a:rPr lang="en-CA" dirty="0"/>
              <a:t> </a:t>
            </a:r>
            <a:r>
              <a:rPr lang="en-CA" dirty="0" err="1"/>
              <a:t>consequat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consetetur</a:t>
            </a:r>
            <a:r>
              <a:rPr lang="en-CA" dirty="0"/>
              <a:t> </a:t>
            </a:r>
            <a:r>
              <a:rPr lang="en-CA" dirty="0" err="1"/>
              <a:t>sadipscing</a:t>
            </a:r>
            <a:r>
              <a:rPr lang="en-CA" dirty="0"/>
              <a:t> </a:t>
            </a:r>
            <a:r>
              <a:rPr lang="en-CA" dirty="0" err="1"/>
              <a:t>elitr</a:t>
            </a:r>
            <a:r>
              <a:rPr lang="en-CA" dirty="0"/>
              <a:t>, 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Duis </a:t>
            </a:r>
            <a:r>
              <a:rPr lang="en-CA" dirty="0" err="1"/>
              <a:t>autem</a:t>
            </a:r>
            <a:r>
              <a:rPr lang="en-CA" dirty="0"/>
              <a:t> </a:t>
            </a:r>
            <a:r>
              <a:rPr lang="en-CA" dirty="0" err="1"/>
              <a:t>vel</a:t>
            </a:r>
            <a:r>
              <a:rPr lang="en-CA" dirty="0"/>
              <a:t> </a:t>
            </a:r>
            <a:r>
              <a:rPr lang="en-CA" dirty="0" err="1"/>
              <a:t>eum</a:t>
            </a:r>
            <a:r>
              <a:rPr lang="en-CA" dirty="0"/>
              <a:t> </a:t>
            </a:r>
            <a:r>
              <a:rPr lang="en-CA" dirty="0" err="1"/>
              <a:t>iriure</a:t>
            </a:r>
            <a:r>
              <a:rPr lang="en-CA" dirty="0"/>
              <a:t> dolor in </a:t>
            </a:r>
            <a:r>
              <a:rPr lang="en-CA" dirty="0" err="1"/>
              <a:t>hendrerit</a:t>
            </a:r>
            <a:r>
              <a:rPr lang="en-CA" dirty="0"/>
              <a:t> in </a:t>
            </a:r>
            <a:r>
              <a:rPr lang="en-CA" dirty="0" err="1"/>
              <a:t>vulputate</a:t>
            </a:r>
            <a:r>
              <a:rPr lang="en-CA" dirty="0"/>
              <a:t>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esse</a:t>
            </a:r>
            <a:r>
              <a:rPr lang="en-CA" dirty="0"/>
              <a:t> </a:t>
            </a:r>
            <a:r>
              <a:rPr lang="en-CA" dirty="0" err="1"/>
              <a:t>molestie</a:t>
            </a:r>
            <a:r>
              <a:rPr lang="en-CA" dirty="0"/>
              <a:t> </a:t>
            </a:r>
            <a:r>
              <a:rPr lang="en-CA" dirty="0" err="1"/>
              <a:t>consequat</a:t>
            </a:r>
            <a:r>
              <a:rPr lang="en-CA" dirty="0"/>
              <a:t>, </a:t>
            </a:r>
            <a:r>
              <a:rPr lang="en-CA" dirty="0" err="1"/>
              <a:t>vel</a:t>
            </a:r>
            <a:r>
              <a:rPr lang="en-CA" dirty="0"/>
              <a:t> </a:t>
            </a:r>
            <a:r>
              <a:rPr lang="en-CA" dirty="0" err="1"/>
              <a:t>illum</a:t>
            </a:r>
            <a:r>
              <a:rPr lang="en-CA" dirty="0"/>
              <a:t> </a:t>
            </a:r>
            <a:r>
              <a:rPr lang="en-CA" dirty="0" err="1"/>
              <a:t>dolore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feugiat</a:t>
            </a:r>
            <a:r>
              <a:rPr lang="en-CA" dirty="0"/>
              <a:t> </a:t>
            </a:r>
            <a:r>
              <a:rPr lang="en-CA" dirty="0" err="1"/>
              <a:t>nulla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at </a:t>
            </a:r>
            <a:r>
              <a:rPr lang="en-CA" dirty="0" err="1"/>
              <a:t>ver</a:t>
            </a:r>
            <a:r>
              <a:rPr lang="en-CA" dirty="0"/>
              <a:t> </a:t>
            </a:r>
            <a:r>
              <a:rPr lang="en-CA" dirty="0" err="1"/>
              <a:t>duis</a:t>
            </a:r>
            <a:r>
              <a:rPr lang="en-CA" dirty="0"/>
              <a:t> </a:t>
            </a:r>
            <a:r>
              <a:rPr lang="en-CA" dirty="0" err="1"/>
              <a:t>dolore</a:t>
            </a:r>
            <a:r>
              <a:rPr lang="en-CA" dirty="0"/>
              <a:t> </a:t>
            </a:r>
            <a:r>
              <a:rPr lang="en-CA" dirty="0" err="1"/>
              <a:t>te</a:t>
            </a:r>
            <a:r>
              <a:rPr lang="en-CA" dirty="0"/>
              <a:t> </a:t>
            </a:r>
            <a:r>
              <a:rPr lang="en-CA" dirty="0" err="1"/>
              <a:t>feugait</a:t>
            </a:r>
            <a:r>
              <a:rPr lang="en-CA" dirty="0"/>
              <a:t> </a:t>
            </a:r>
            <a:r>
              <a:rPr lang="en-CA" dirty="0" err="1"/>
              <a:t>nulla</a:t>
            </a:r>
            <a:r>
              <a:rPr lang="en-CA" dirty="0"/>
              <a:t> </a:t>
            </a:r>
            <a:r>
              <a:rPr lang="en-CA" dirty="0" err="1"/>
              <a:t>facilisi</a:t>
            </a:r>
            <a:r>
              <a:rPr lang="en-CA" dirty="0"/>
              <a:t>.</a:t>
            </a:r>
          </a:p>
          <a:p>
            <a:pPr lvl="1"/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wisi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 ad minim </a:t>
            </a:r>
            <a:r>
              <a:rPr lang="en-CA" dirty="0" err="1"/>
              <a:t>veniam</a:t>
            </a:r>
            <a:r>
              <a:rPr lang="en-CA" dirty="0"/>
              <a:t>, </a:t>
            </a:r>
            <a:r>
              <a:rPr lang="en-CA" dirty="0" err="1"/>
              <a:t>quis</a:t>
            </a:r>
            <a:r>
              <a:rPr lang="en-CA" dirty="0"/>
              <a:t> </a:t>
            </a:r>
            <a:r>
              <a:rPr lang="en-CA" dirty="0" err="1"/>
              <a:t>nostrud</a:t>
            </a:r>
            <a:r>
              <a:rPr lang="en-CA" dirty="0"/>
              <a:t> </a:t>
            </a:r>
            <a:r>
              <a:rPr lang="en-CA" dirty="0" err="1"/>
              <a:t>exerci</a:t>
            </a:r>
            <a:r>
              <a:rPr lang="en-CA" dirty="0"/>
              <a:t> </a:t>
            </a:r>
            <a:r>
              <a:rPr lang="en-CA" dirty="0" err="1"/>
              <a:t>tation</a:t>
            </a:r>
            <a:r>
              <a:rPr lang="en-CA" dirty="0"/>
              <a:t> </a:t>
            </a:r>
            <a:r>
              <a:rPr lang="en-CA" dirty="0" err="1"/>
              <a:t>ullamcorper</a:t>
            </a:r>
            <a:r>
              <a:rPr lang="en-CA" dirty="0"/>
              <a:t> </a:t>
            </a:r>
            <a:r>
              <a:rPr lang="en-CA" dirty="0" err="1"/>
              <a:t>suscipit</a:t>
            </a:r>
            <a:r>
              <a:rPr lang="en-CA" dirty="0"/>
              <a:t> </a:t>
            </a:r>
            <a:r>
              <a:rPr lang="en-CA" dirty="0" err="1"/>
              <a:t>lobortis</a:t>
            </a:r>
            <a:r>
              <a:rPr lang="en-CA" dirty="0"/>
              <a:t> </a:t>
            </a:r>
            <a:r>
              <a:rPr lang="en-CA" dirty="0" err="1"/>
              <a:t>nisl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aliquip</a:t>
            </a:r>
            <a:r>
              <a:rPr lang="en-CA" dirty="0"/>
              <a:t> ex </a:t>
            </a:r>
            <a:r>
              <a:rPr lang="en-CA" dirty="0" err="1"/>
              <a:t>ea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 err="1"/>
              <a:t>commodo</a:t>
            </a:r>
            <a:r>
              <a:rPr lang="en-CA" dirty="0"/>
              <a:t> </a:t>
            </a:r>
            <a:r>
              <a:rPr lang="en-CA" dirty="0" err="1"/>
              <a:t>consequat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</a:t>
            </a:r>
          </a:p>
        </p:txBody>
      </p:sp>
      <p:sp>
        <p:nvSpPr>
          <p:cNvPr id="12" name="AutoShape 3"/>
          <p:cNvSpPr>
            <a:spLocks noChangeAspect="1" noChangeArrowheads="1" noTextEdit="1"/>
          </p:cNvSpPr>
          <p:nvPr userDrawn="1"/>
        </p:nvSpPr>
        <p:spPr bwMode="auto">
          <a:xfrm>
            <a:off x="365125" y="365125"/>
            <a:ext cx="9017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auto">
          <a:xfrm>
            <a:off x="754593" y="475512"/>
            <a:ext cx="914400" cy="91440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48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nogram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757541" y="2110155"/>
            <a:ext cx="2651760" cy="265176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649413"/>
            <a:ext cx="9261449" cy="664797"/>
          </a:xfr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582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Dark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144" y="-9144"/>
            <a:ext cx="12207240" cy="68762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645920"/>
            <a:ext cx="9267952" cy="664797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Dark Image Layout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782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Ligh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144" y="-9144"/>
            <a:ext cx="12207240" cy="68762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536192"/>
            <a:ext cx="9277096" cy="91440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Divider Light Image Layout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125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495300" y="1602754"/>
            <a:ext cx="11201400" cy="432475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7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/>
              <a:t>Master </a:t>
            </a:r>
            <a:br>
              <a:rPr lang="en-US"/>
            </a:br>
            <a:r>
              <a:rPr lang="en-US"/>
              <a:t>title </a:t>
            </a:r>
            <a:r>
              <a:rPr lang="en-US" dirty="0"/>
              <a:t>style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95300" y="1793081"/>
            <a:ext cx="11201400" cy="4290059"/>
          </a:xfrm>
        </p:spPr>
        <p:txBody>
          <a:bodyPr/>
          <a:lstStyle>
            <a:lvl4pPr marL="682625" indent="-173038">
              <a:defRPr/>
            </a:lvl4pPr>
            <a:lvl5pPr marL="914400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495300" y="1655064"/>
            <a:ext cx="11201400" cy="97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3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2393244"/>
            <a:ext cx="5220880" cy="3678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5" name="Content Placeholder 11"/>
          <p:cNvSpPr>
            <a:spLocks noGrp="1"/>
          </p:cNvSpPr>
          <p:nvPr>
            <p:ph sz="quarter" idx="14"/>
          </p:nvPr>
        </p:nvSpPr>
        <p:spPr>
          <a:xfrm>
            <a:off x="6475820" y="2393244"/>
            <a:ext cx="5220880" cy="367837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495300" y="1974057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 userDrawn="1"/>
        </p:nvCxnSpPr>
        <p:spPr>
          <a:xfrm>
            <a:off x="6475820" y="1974057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9530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US" sz="1600" b="1" dirty="0"/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47582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/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4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93081"/>
            <a:ext cx="11201400" cy="4305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10" name="Freeform 5"/>
          <p:cNvSpPr>
            <a:spLocks noChangeAspect="1" noEditPoints="1"/>
          </p:cNvSpPr>
          <p:nvPr userDrawn="1"/>
        </p:nvSpPr>
        <p:spPr bwMode="auto">
          <a:xfrm>
            <a:off x="515012" y="6312756"/>
            <a:ext cx="384048" cy="384048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5757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8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3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690" r:id="rId23"/>
    <p:sldLayoutId id="2147483712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200"/>
        </a:spcBef>
        <a:spcAft>
          <a:spcPts val="0"/>
        </a:spcAft>
        <a:buFont typeface="Arial" panose="020B0604020202020204" pitchFamily="34" charset="0"/>
        <a:buNone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219456" indent="-168275" algn="l" defTabSz="914400" rtl="0" eaLnBrk="1" latinLnBrk="0" hangingPunct="1">
        <a:lnSpc>
          <a:spcPct val="95000"/>
        </a:lnSpc>
        <a:spcBef>
          <a:spcPts val="7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461963" indent="-192024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SzPct val="100000"/>
        <a:buFontTx/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682625" indent="-173038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914400" indent="-173038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Clr>
          <a:schemeClr val="tx1"/>
        </a:buClr>
        <a:buSzPct val="100000"/>
        <a:buFontTx/>
        <a:buChar char="–"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92024" indent="0" algn="l" defTabSz="914400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18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9000"/>
        </a:lnSpc>
        <a:spcBef>
          <a:spcPts val="900"/>
        </a:spcBef>
        <a:buSzPct val="91000"/>
        <a:buFontTx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18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9000"/>
        </a:lnSpc>
        <a:spcBef>
          <a:spcPts val="900"/>
        </a:spcBef>
        <a:buSzPct val="91000"/>
        <a:buFontTx/>
        <a:buNone/>
        <a:defRPr sz="1800" i="1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lnSpc>
          <a:spcPct val="99000"/>
        </a:lnSpc>
        <a:spcBef>
          <a:spcPts val="900"/>
        </a:spcBef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2pPr>
      <a:lvl3pPr marL="155448" indent="-155448" algn="l" defTabSz="914400" rtl="0" eaLnBrk="1" latinLnBrk="0" hangingPunct="1">
        <a:lnSpc>
          <a:spcPct val="99000"/>
        </a:lnSpc>
        <a:buSzPct val="91000"/>
        <a:buFont typeface="Arial" panose="020B0604020202020204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55448" indent="-155448" algn="l" defTabSz="914400" rtl="0" eaLnBrk="1" latinLnBrk="0" hangingPunct="1">
        <a:lnSpc>
          <a:spcPct val="99000"/>
        </a:lnSpc>
        <a:spcBef>
          <a:spcPts val="900"/>
        </a:spcBef>
        <a:buSzPct val="91000"/>
        <a:buFont typeface="Arial" panose="020B0604020202020204" pitchFamily="34" charset="0"/>
        <a:buChar char="•"/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5448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orient="horz" pos="3840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  <p15:guide id="6" orient="horz" pos="11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3.wdp"/><Relationship Id="rId3" Type="http://schemas.openxmlformats.org/officeDocument/2006/relationships/image" Target="../media/image52.png"/><Relationship Id="rId7" Type="http://schemas.microsoft.com/office/2007/relationships/hdphoto" Target="../media/hdphoto1.wdp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32.gif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gif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244E33-5E76-452F-BDE4-732600D927DD}"/>
              </a:ext>
            </a:extLst>
          </p:cNvPr>
          <p:cNvSpPr/>
          <p:nvPr/>
        </p:nvSpPr>
        <p:spPr>
          <a:xfrm>
            <a:off x="290944" y="6204857"/>
            <a:ext cx="762249" cy="565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1EB9553-DB7C-4091-970C-AABA015A5F5E}"/>
              </a:ext>
            </a:extLst>
          </p:cNvPr>
          <p:cNvSpPr/>
          <p:nvPr/>
        </p:nvSpPr>
        <p:spPr>
          <a:xfrm>
            <a:off x="11028219" y="1342761"/>
            <a:ext cx="1163781" cy="4280958"/>
          </a:xfrm>
          <a:prstGeom prst="rect">
            <a:avLst/>
          </a:prstGeom>
          <a:solidFill>
            <a:srgbClr val="060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25491B-F0BD-4292-B61A-ADF34E7A2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6"/>
          <a:stretch/>
        </p:blipFill>
        <p:spPr>
          <a:xfrm flipH="1">
            <a:off x="-1" y="1342761"/>
            <a:ext cx="11383273" cy="42809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33198F-406B-4A31-BE35-E02614086C02}"/>
              </a:ext>
            </a:extLst>
          </p:cNvPr>
          <p:cNvSpPr txBox="1"/>
          <p:nvPr/>
        </p:nvSpPr>
        <p:spPr>
          <a:xfrm>
            <a:off x="290944" y="6058778"/>
            <a:ext cx="3532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A545D"/>
                </a:solidFill>
                <a:effectLst/>
                <a:latin typeface="Swis721 BlkCn BT" panose="020B0806030502040204" pitchFamily="34" charset="0"/>
              </a:rPr>
              <a:t>Supporting Academic Organization</a:t>
            </a:r>
            <a:endParaRPr lang="en-US" dirty="0">
              <a:solidFill>
                <a:srgbClr val="1A545D"/>
              </a:solidFill>
              <a:latin typeface="Swis721 BlkCn BT" panose="020B080603050204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D77E6B-145E-4952-92FC-0B67CE1C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5" y="5789576"/>
            <a:ext cx="1688390" cy="9077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961287-AF2B-47AF-B67A-96AB1855F473}"/>
              </a:ext>
            </a:extLst>
          </p:cNvPr>
          <p:cNvSpPr txBox="1"/>
          <p:nvPr/>
        </p:nvSpPr>
        <p:spPr>
          <a:xfrm>
            <a:off x="6679757" y="6058778"/>
            <a:ext cx="1688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A545D"/>
                </a:solidFill>
                <a:effectLst/>
                <a:latin typeface="Swis721 BlkCn BT" panose="020B0806030502040204" pitchFamily="34" charset="0"/>
              </a:rPr>
              <a:t>Media Partner</a:t>
            </a:r>
            <a:endParaRPr lang="en-US" dirty="0">
              <a:solidFill>
                <a:srgbClr val="1A545D"/>
              </a:solidFill>
              <a:latin typeface="Swis721 BlkCn BT" panose="020B080603050204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B74E497-35BF-4F28-8504-D5B80E856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30" y="5989638"/>
            <a:ext cx="1470447" cy="5661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6EAC90-4D18-4CD2-ABDD-DB59B1A32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40" y="6058778"/>
            <a:ext cx="1163781" cy="4305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931EFD-020A-4563-9017-C2CE5A0D7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" y="-871762"/>
            <a:ext cx="3558928" cy="355892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5A0EB2E-FE29-4D18-B0E1-620DE4F59535}"/>
              </a:ext>
            </a:extLst>
          </p:cNvPr>
          <p:cNvSpPr txBox="1"/>
          <p:nvPr/>
        </p:nvSpPr>
        <p:spPr>
          <a:xfrm>
            <a:off x="7396843" y="2376489"/>
            <a:ext cx="46152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800" b="0" i="0" dirty="0">
                <a:solidFill>
                  <a:schemeClr val="bg1"/>
                </a:solidFill>
                <a:effectLst/>
                <a:latin typeface="Swis721 BlkCn BT" panose="020B0806030502040204" pitchFamily="34" charset="0"/>
              </a:rPr>
              <a:t>Data augmentation for breast mass segmentation</a:t>
            </a:r>
            <a:endParaRPr lang="en-US" sz="2800" dirty="0">
              <a:solidFill>
                <a:schemeClr val="bg1"/>
              </a:solidFill>
              <a:latin typeface="Swis721 BlkCn BT" panose="020B080603050204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426EA6-41FA-4B57-9AC7-EB841E7DE37A}"/>
              </a:ext>
            </a:extLst>
          </p:cNvPr>
          <p:cNvSpPr txBox="1"/>
          <p:nvPr/>
        </p:nvSpPr>
        <p:spPr>
          <a:xfrm>
            <a:off x="4890660" y="1918402"/>
            <a:ext cx="7125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0" i="0" dirty="0">
                <a:solidFill>
                  <a:schemeClr val="bg1"/>
                </a:solidFill>
                <a:effectLst/>
                <a:latin typeface="Swis721 BlkCn BT" panose="020B0806030502040204" pitchFamily="34" charset="0"/>
              </a:rPr>
              <a:t>Paper 46</a:t>
            </a:r>
            <a:endParaRPr lang="en-US" dirty="0">
              <a:solidFill>
                <a:schemeClr val="bg1"/>
              </a:solidFill>
              <a:latin typeface="Swis721 BlkCn BT" panose="020B080603050204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73F5DC-6B87-4862-8BD9-08BBA274E2B5}"/>
              </a:ext>
            </a:extLst>
          </p:cNvPr>
          <p:cNvSpPr/>
          <p:nvPr/>
        </p:nvSpPr>
        <p:spPr>
          <a:xfrm>
            <a:off x="-1" y="6769883"/>
            <a:ext cx="12192001" cy="160687"/>
          </a:xfrm>
          <a:prstGeom prst="rect">
            <a:avLst/>
          </a:prstGeom>
          <a:solidFill>
            <a:srgbClr val="0F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94153DC-A3AF-4B7F-9B5C-04547FC97077}"/>
              </a:ext>
            </a:extLst>
          </p:cNvPr>
          <p:cNvSpPr txBox="1"/>
          <p:nvPr/>
        </p:nvSpPr>
        <p:spPr>
          <a:xfrm>
            <a:off x="4886919" y="3378848"/>
            <a:ext cx="71251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0" i="0" dirty="0">
                <a:solidFill>
                  <a:schemeClr val="bg1"/>
                </a:solidFill>
                <a:effectLst/>
                <a:latin typeface="Swis721 BlkCn BT" panose="020B0806030502040204" pitchFamily="34" charset="0"/>
              </a:rPr>
              <a:t>Luc Caselles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Swis721 BlkCn BT" panose="020B0806030502040204" pitchFamily="34" charset="0"/>
              </a:rPr>
              <a:t>Clément Jailin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Swis721 BlkCn BT" panose="020B0806030502040204" pitchFamily="34" charset="0"/>
              </a:rPr>
              <a:t>Serge Muller</a:t>
            </a:r>
          </a:p>
        </p:txBody>
      </p:sp>
      <p:pic>
        <p:nvPicPr>
          <p:cNvPr id="1029" name="Picture 5" descr="GE Healthcare logo | Health Imaging">
            <a:extLst>
              <a:ext uri="{FF2B5EF4-FFF2-40B4-BE49-F238E27FC236}">
                <a16:creationId xmlns:a16="http://schemas.microsoft.com/office/drawing/2014/main" id="{0E8EEF01-202B-4201-BE03-05843544A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8" b="31667"/>
          <a:stretch/>
        </p:blipFill>
        <p:spPr bwMode="auto">
          <a:xfrm>
            <a:off x="9601200" y="315103"/>
            <a:ext cx="2410885" cy="7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8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345125"/>
            <a:ext cx="9541835" cy="664797"/>
          </a:xfrm>
        </p:spPr>
        <p:txBody>
          <a:bodyPr/>
          <a:lstStyle/>
          <a:p>
            <a:r>
              <a:rPr lang="en-US" dirty="0"/>
              <a:t>Data augmentation for segmentation </a:t>
            </a:r>
          </a:p>
        </p:txBody>
      </p:sp>
    </p:spTree>
    <p:extLst>
      <p:ext uri="{BB962C8B-B14F-4D97-AF65-F5344CB8AC3E}">
        <p14:creationId xmlns:p14="http://schemas.microsoft.com/office/powerpoint/2010/main" val="403041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50" y="352142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Transfer of the variability learned in the mammography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4E8EB-251C-4629-894B-08B168993D7F}"/>
              </a:ext>
            </a:extLst>
          </p:cNvPr>
          <p:cNvSpPr txBox="1"/>
          <p:nvPr/>
        </p:nvSpPr>
        <p:spPr>
          <a:xfrm>
            <a:off x="339697" y="1117711"/>
            <a:ext cx="10098918" cy="707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The goal is now to transfer the extracted variability from the large mammography database to a small CESM database</a:t>
            </a: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71149-F256-49E0-A711-0CFC990FD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98" y="1683435"/>
            <a:ext cx="7502283" cy="3113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9F6DE-4E61-40AE-B2C4-A4424E3626DC}"/>
              </a:ext>
            </a:extLst>
          </p:cNvPr>
          <p:cNvSpPr/>
          <p:nvPr/>
        </p:nvSpPr>
        <p:spPr>
          <a:xfrm>
            <a:off x="1619846" y="4901163"/>
            <a:ext cx="349567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CESM database: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204 CESM exams with segmented lesion in CC and MLO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Intensity transforms applied on low energy images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905B3-6C08-48FE-B772-5AA76952D7ED}"/>
              </a:ext>
            </a:extLst>
          </p:cNvPr>
          <p:cNvGrpSpPr>
            <a:grpSpLocks noChangeAspect="1"/>
          </p:cNvGrpSpPr>
          <p:nvPr/>
        </p:nvGrpSpPr>
        <p:grpSpPr>
          <a:xfrm>
            <a:off x="8115854" y="2019756"/>
            <a:ext cx="1834824" cy="1012745"/>
            <a:chOff x="0" y="1687422"/>
            <a:chExt cx="7074407" cy="39047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DEF4AC-B8CD-4C48-A795-4F1548F1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352" y="1687422"/>
              <a:ext cx="3498055" cy="18585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734857-8847-4441-83EB-FFB1BAB9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53706"/>
              <a:ext cx="3483448" cy="18366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103544-F13B-4FE3-AA1D-271DB63E6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608" y="3751880"/>
              <a:ext cx="3494403" cy="18403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C81355-794A-4F85-93EC-665DCBC29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87422"/>
              <a:ext cx="3505357" cy="182935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C6A312-8238-4322-A3B3-0AADA20D5384}"/>
              </a:ext>
            </a:extLst>
          </p:cNvPr>
          <p:cNvGrpSpPr>
            <a:grpSpLocks noChangeAspect="1"/>
          </p:cNvGrpSpPr>
          <p:nvPr/>
        </p:nvGrpSpPr>
        <p:grpSpPr>
          <a:xfrm>
            <a:off x="10078038" y="1742485"/>
            <a:ext cx="1429225" cy="1518624"/>
            <a:chOff x="7106126" y="876907"/>
            <a:chExt cx="3257801" cy="34615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A63177-B380-4A9A-8382-CB3FBDE52FAF}"/>
                </a:ext>
              </a:extLst>
            </p:cNvPr>
            <p:cNvGrpSpPr/>
            <p:nvPr/>
          </p:nvGrpSpPr>
          <p:grpSpPr>
            <a:xfrm>
              <a:off x="7106126" y="1266632"/>
              <a:ext cx="3257801" cy="3071853"/>
              <a:chOff x="7106126" y="1266632"/>
              <a:chExt cx="3257801" cy="307185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0FBD909-81DD-4B8F-A92B-B437BC573118}"/>
                  </a:ext>
                </a:extLst>
              </p:cNvPr>
              <p:cNvGrpSpPr/>
              <p:nvPr/>
            </p:nvGrpSpPr>
            <p:grpSpPr>
              <a:xfrm>
                <a:off x="7106126" y="1482076"/>
                <a:ext cx="3257801" cy="2856409"/>
                <a:chOff x="6819354" y="1229438"/>
                <a:chExt cx="3257801" cy="2856409"/>
              </a:xfrm>
            </p:grpSpPr>
            <p:pic>
              <p:nvPicPr>
                <p:cNvPr id="27" name="Image 9">
                  <a:extLst>
                    <a:ext uri="{FF2B5EF4-FFF2-40B4-BE49-F238E27FC236}">
                      <a16:creationId xmlns:a16="http://schemas.microsoft.com/office/drawing/2014/main" id="{49E31771-93DC-4D75-A899-1C3C4C5247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775" b="31750"/>
                <a:stretch/>
              </p:blipFill>
              <p:spPr>
                <a:xfrm>
                  <a:off x="7151672" y="1229438"/>
                  <a:ext cx="2925483" cy="2856409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01B905-A447-4876-8634-6678E7CB4D56}"/>
                    </a:ext>
                  </a:extLst>
                </p:cNvPr>
                <p:cNvSpPr txBox="1"/>
                <p:nvPr/>
              </p:nvSpPr>
              <p:spPr>
                <a:xfrm>
                  <a:off x="6819354" y="1538023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0191CA-47A0-45FD-9680-0C22972E3EFE}"/>
                    </a:ext>
                  </a:extLst>
                </p:cNvPr>
                <p:cNvSpPr txBox="1"/>
                <p:nvPr/>
              </p:nvSpPr>
              <p:spPr>
                <a:xfrm>
                  <a:off x="6819354" y="2208548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m=2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9B04F45-02FB-48C3-9671-4E95523CC98C}"/>
                    </a:ext>
                  </a:extLst>
                </p:cNvPr>
                <p:cNvSpPr txBox="1"/>
                <p:nvPr/>
              </p:nvSpPr>
              <p:spPr>
                <a:xfrm>
                  <a:off x="6819354" y="2879069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m=3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1B6490-7532-454E-AE82-C5B78FFEE4D9}"/>
                    </a:ext>
                  </a:extLst>
                </p:cNvPr>
                <p:cNvSpPr txBox="1"/>
                <p:nvPr/>
              </p:nvSpPr>
              <p:spPr>
                <a:xfrm>
                  <a:off x="6819354" y="3549591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m=4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AD4D8C-2644-419B-A124-C9A0BA34137B}"/>
                  </a:ext>
                </a:extLst>
              </p:cNvPr>
              <p:cNvSpPr txBox="1"/>
              <p:nvPr/>
            </p:nvSpPr>
            <p:spPr>
              <a:xfrm>
                <a:off x="7726458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5CDF65-23E3-45A5-8752-DB81EA84826E}"/>
                  </a:ext>
                </a:extLst>
              </p:cNvPr>
              <p:cNvSpPr txBox="1"/>
              <p:nvPr/>
            </p:nvSpPr>
            <p:spPr>
              <a:xfrm>
                <a:off x="8428403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76BCC3-5F8A-4D79-A622-A65EB9BC5F84}"/>
                  </a:ext>
                </a:extLst>
              </p:cNvPr>
              <p:cNvSpPr txBox="1"/>
              <p:nvPr/>
            </p:nvSpPr>
            <p:spPr>
              <a:xfrm>
                <a:off x="9130349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D7707C-1739-470D-9729-936D3AC56649}"/>
                  </a:ext>
                </a:extLst>
              </p:cNvPr>
              <p:cNvSpPr txBox="1"/>
              <p:nvPr/>
            </p:nvSpPr>
            <p:spPr>
              <a:xfrm>
                <a:off x="9832296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8E63E8A-9EE2-48CE-BB69-4A5848A664BE}"/>
                    </a:ext>
                  </a:extLst>
                </p:cNvPr>
                <p:cNvSpPr/>
                <p:nvPr/>
              </p:nvSpPr>
              <p:spPr>
                <a:xfrm>
                  <a:off x="8379174" y="876907"/>
                  <a:ext cx="1005082" cy="513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𝑚𝑗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8E63E8A-9EE2-48CE-BB69-4A5848A664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9174" y="876907"/>
                  <a:ext cx="1005082" cy="513886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0AB602C5-46FF-451E-BFD4-51504F642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E292DB-B838-4747-A44E-FA12FFBCA67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67684" y="4555533"/>
            <a:ext cx="0" cy="34563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4FF3FBA-835E-46FA-90E7-C1CBF6175110}"/>
              </a:ext>
            </a:extLst>
          </p:cNvPr>
          <p:cNvSpPr/>
          <p:nvPr/>
        </p:nvSpPr>
        <p:spPr>
          <a:xfrm>
            <a:off x="2358189" y="1507958"/>
            <a:ext cx="9342466" cy="1953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ABFD4A-CE7E-404A-84F4-CB1A0D5B4374}"/>
              </a:ext>
            </a:extLst>
          </p:cNvPr>
          <p:cNvSpPr/>
          <p:nvPr/>
        </p:nvSpPr>
        <p:spPr>
          <a:xfrm>
            <a:off x="6543683" y="2599116"/>
            <a:ext cx="1152948" cy="914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3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50" y="352142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Transfer of the variability learned in the mammography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4E8EB-251C-4629-894B-08B168993D7F}"/>
              </a:ext>
            </a:extLst>
          </p:cNvPr>
          <p:cNvSpPr txBox="1"/>
          <p:nvPr/>
        </p:nvSpPr>
        <p:spPr>
          <a:xfrm>
            <a:off x="339697" y="1117711"/>
            <a:ext cx="10098918" cy="707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The goal is now to transfer the extracted variability from the large mammography database to a small CESM database</a:t>
            </a: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71149-F256-49E0-A711-0CFC990FD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98" y="1683435"/>
            <a:ext cx="7502283" cy="3113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9F6DE-4E61-40AE-B2C4-A4424E3626DC}"/>
              </a:ext>
            </a:extLst>
          </p:cNvPr>
          <p:cNvSpPr/>
          <p:nvPr/>
        </p:nvSpPr>
        <p:spPr>
          <a:xfrm>
            <a:off x="1619846" y="4901163"/>
            <a:ext cx="349567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CESM database: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204 CESM exams with segmented lesion in CC and MLO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Intensity transforms applied on low energy images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905B3-6C08-48FE-B772-5AA76952D7ED}"/>
              </a:ext>
            </a:extLst>
          </p:cNvPr>
          <p:cNvGrpSpPr>
            <a:grpSpLocks noChangeAspect="1"/>
          </p:cNvGrpSpPr>
          <p:nvPr/>
        </p:nvGrpSpPr>
        <p:grpSpPr>
          <a:xfrm>
            <a:off x="8110697" y="1690845"/>
            <a:ext cx="1834824" cy="1012745"/>
            <a:chOff x="0" y="1687422"/>
            <a:chExt cx="7074407" cy="39047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DEF4AC-B8CD-4C48-A795-4F1548F1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352" y="1687422"/>
              <a:ext cx="3498055" cy="18585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734857-8847-4441-83EB-FFB1BAB9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53706"/>
              <a:ext cx="3483448" cy="18366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103544-F13B-4FE3-AA1D-271DB63E6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608" y="3751880"/>
              <a:ext cx="3494403" cy="18403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C81355-794A-4F85-93EC-665DCBC29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87422"/>
              <a:ext cx="3505357" cy="182935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C6A312-8238-4322-A3B3-0AADA20D5384}"/>
              </a:ext>
            </a:extLst>
          </p:cNvPr>
          <p:cNvGrpSpPr>
            <a:grpSpLocks noChangeAspect="1"/>
          </p:cNvGrpSpPr>
          <p:nvPr/>
        </p:nvGrpSpPr>
        <p:grpSpPr>
          <a:xfrm>
            <a:off x="10106625" y="1540147"/>
            <a:ext cx="1168119" cy="1241186"/>
            <a:chOff x="7106126" y="876907"/>
            <a:chExt cx="3257801" cy="34615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A63177-B380-4A9A-8382-CB3FBDE52FAF}"/>
                </a:ext>
              </a:extLst>
            </p:cNvPr>
            <p:cNvGrpSpPr/>
            <p:nvPr/>
          </p:nvGrpSpPr>
          <p:grpSpPr>
            <a:xfrm>
              <a:off x="7106126" y="1266632"/>
              <a:ext cx="3257801" cy="3071853"/>
              <a:chOff x="7106126" y="1266632"/>
              <a:chExt cx="3257801" cy="307185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0FBD909-81DD-4B8F-A92B-B437BC573118}"/>
                  </a:ext>
                </a:extLst>
              </p:cNvPr>
              <p:cNvGrpSpPr/>
              <p:nvPr/>
            </p:nvGrpSpPr>
            <p:grpSpPr>
              <a:xfrm>
                <a:off x="7106126" y="1482076"/>
                <a:ext cx="3257801" cy="2856409"/>
                <a:chOff x="6819354" y="1229438"/>
                <a:chExt cx="3257801" cy="2856409"/>
              </a:xfrm>
            </p:grpSpPr>
            <p:pic>
              <p:nvPicPr>
                <p:cNvPr id="27" name="Image 9">
                  <a:extLst>
                    <a:ext uri="{FF2B5EF4-FFF2-40B4-BE49-F238E27FC236}">
                      <a16:creationId xmlns:a16="http://schemas.microsoft.com/office/drawing/2014/main" id="{49E31771-93DC-4D75-A899-1C3C4C5247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775" b="31750"/>
                <a:stretch/>
              </p:blipFill>
              <p:spPr>
                <a:xfrm>
                  <a:off x="7151672" y="1229438"/>
                  <a:ext cx="2925483" cy="2856409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01B905-A447-4876-8634-6678E7CB4D56}"/>
                    </a:ext>
                  </a:extLst>
                </p:cNvPr>
                <p:cNvSpPr txBox="1"/>
                <p:nvPr/>
              </p:nvSpPr>
              <p:spPr>
                <a:xfrm>
                  <a:off x="6819354" y="1538023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0191CA-47A0-45FD-9680-0C22972E3EFE}"/>
                    </a:ext>
                  </a:extLst>
                </p:cNvPr>
                <p:cNvSpPr txBox="1"/>
                <p:nvPr/>
              </p:nvSpPr>
              <p:spPr>
                <a:xfrm>
                  <a:off x="6819354" y="2208548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m=2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9B04F45-02FB-48C3-9671-4E95523CC98C}"/>
                    </a:ext>
                  </a:extLst>
                </p:cNvPr>
                <p:cNvSpPr txBox="1"/>
                <p:nvPr/>
              </p:nvSpPr>
              <p:spPr>
                <a:xfrm>
                  <a:off x="6819354" y="2879069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m=3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1B6490-7532-454E-AE82-C5B78FFEE4D9}"/>
                    </a:ext>
                  </a:extLst>
                </p:cNvPr>
                <p:cNvSpPr txBox="1"/>
                <p:nvPr/>
              </p:nvSpPr>
              <p:spPr>
                <a:xfrm>
                  <a:off x="6819354" y="3549591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m=4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AD4D8C-2644-419B-A124-C9A0BA34137B}"/>
                  </a:ext>
                </a:extLst>
              </p:cNvPr>
              <p:cNvSpPr txBox="1"/>
              <p:nvPr/>
            </p:nvSpPr>
            <p:spPr>
              <a:xfrm>
                <a:off x="7726458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5CDF65-23E3-45A5-8752-DB81EA84826E}"/>
                  </a:ext>
                </a:extLst>
              </p:cNvPr>
              <p:cNvSpPr txBox="1"/>
              <p:nvPr/>
            </p:nvSpPr>
            <p:spPr>
              <a:xfrm>
                <a:off x="8428403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76BCC3-5F8A-4D79-A622-A65EB9BC5F84}"/>
                  </a:ext>
                </a:extLst>
              </p:cNvPr>
              <p:cNvSpPr txBox="1"/>
              <p:nvPr/>
            </p:nvSpPr>
            <p:spPr>
              <a:xfrm>
                <a:off x="9130349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D7707C-1739-470D-9729-936D3AC56649}"/>
                  </a:ext>
                </a:extLst>
              </p:cNvPr>
              <p:cNvSpPr txBox="1"/>
              <p:nvPr/>
            </p:nvSpPr>
            <p:spPr>
              <a:xfrm>
                <a:off x="9832296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8E63E8A-9EE2-48CE-BB69-4A5848A664BE}"/>
                    </a:ext>
                  </a:extLst>
                </p:cNvPr>
                <p:cNvSpPr/>
                <p:nvPr/>
              </p:nvSpPr>
              <p:spPr>
                <a:xfrm>
                  <a:off x="8379174" y="876907"/>
                  <a:ext cx="1005082" cy="513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𝑚𝑗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8E63E8A-9EE2-48CE-BB69-4A5848A664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9174" y="876907"/>
                  <a:ext cx="1005082" cy="513886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0AB602C5-46FF-451E-BFD4-51504F642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E292DB-B838-4747-A44E-FA12FFBCA67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67684" y="4555533"/>
            <a:ext cx="0" cy="34563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20DDB8-2678-4BCC-9215-C40947A75209}"/>
                  </a:ext>
                </a:extLst>
              </p:cNvPr>
              <p:cNvSpPr txBox="1"/>
              <p:nvPr/>
            </p:nvSpPr>
            <p:spPr>
              <a:xfrm>
                <a:off x="7220004" y="4737272"/>
                <a:ext cx="1781385" cy="163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p>
                      <m:d>
                        <m:dPr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p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20DDB8-2678-4BCC-9215-C40947A75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004" y="4737272"/>
                <a:ext cx="1781385" cy="163891"/>
              </a:xfrm>
              <a:prstGeom prst="rect">
                <a:avLst/>
              </a:prstGeom>
              <a:blipFill>
                <a:blip r:embed="rId9"/>
                <a:stretch>
                  <a:fillRect l="-1365" t="-7407" r="-2048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261746D-C086-472A-AA5A-A1087988C227}"/>
              </a:ext>
            </a:extLst>
          </p:cNvPr>
          <p:cNvSpPr/>
          <p:nvPr/>
        </p:nvSpPr>
        <p:spPr>
          <a:xfrm>
            <a:off x="8586216" y="3232094"/>
            <a:ext cx="2784816" cy="1088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CE3A79D-720B-4594-B72A-2ED57B999A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35" y="3339779"/>
            <a:ext cx="1859900" cy="106066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4F32F3-3169-49D2-9248-891CDC62C7A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8551069" y="3870112"/>
            <a:ext cx="791066" cy="0"/>
          </a:xfrm>
          <a:prstGeom prst="straightConnector1">
            <a:avLst/>
          </a:prstGeom>
          <a:noFill/>
          <a:ln w="28575">
            <a:solidFill>
              <a:schemeClr val="bg2">
                <a:lumMod val="10000"/>
              </a:schemeClr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243497-F0D5-4D38-BAB1-EE873ACC4948}"/>
              </a:ext>
            </a:extLst>
          </p:cNvPr>
          <p:cNvSpPr txBox="1"/>
          <p:nvPr/>
        </p:nvSpPr>
        <p:spPr>
          <a:xfrm>
            <a:off x="9520364" y="4400445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Unet</a:t>
            </a:r>
            <a:r>
              <a:rPr lang="en-US" sz="1200" dirty="0">
                <a:solidFill>
                  <a:srgbClr val="000000"/>
                </a:solidFill>
              </a:rPr>
              <a:t>-ResNet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Segmentation network</a:t>
            </a:r>
          </a:p>
        </p:txBody>
      </p:sp>
    </p:spTree>
    <p:extLst>
      <p:ext uri="{BB962C8B-B14F-4D97-AF65-F5344CB8AC3E}">
        <p14:creationId xmlns:p14="http://schemas.microsoft.com/office/powerpoint/2010/main" val="218143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32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data augmentation methods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E5A450-BB91-4D83-ACBB-15CB3F72A7BC}"/>
              </a:ext>
            </a:extLst>
          </p:cNvPr>
          <p:cNvSpPr txBox="1"/>
          <p:nvPr/>
        </p:nvSpPr>
        <p:spPr>
          <a:xfrm>
            <a:off x="405740" y="887824"/>
            <a:ext cx="676989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Dataset composed of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Validation / test dataset: 50 / 48 screenings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Same validation and test dataset for all tests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036820E-9796-431E-9EA4-C9692EF88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78" y="1710845"/>
            <a:ext cx="3596164" cy="2397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832CF6-650A-40CE-9827-97B0A501D8F9}"/>
              </a:ext>
            </a:extLst>
          </p:cNvPr>
          <p:cNvSpPr/>
          <p:nvPr/>
        </p:nvSpPr>
        <p:spPr>
          <a:xfrm>
            <a:off x="7848601" y="6216572"/>
            <a:ext cx="3531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* Classical augmentation: Rotation, translation, shear, histogram equalization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EDBDC-804C-40CA-9FD2-0DFB6E109BAF}"/>
              </a:ext>
            </a:extLst>
          </p:cNvPr>
          <p:cNvSpPr txBox="1"/>
          <p:nvPr/>
        </p:nvSpPr>
        <p:spPr>
          <a:xfrm>
            <a:off x="744732" y="4954903"/>
            <a:ext cx="7128555" cy="98488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sym typeface="Wingdings" panose="05000000000000000000" pitchFamily="2" charset="2"/>
              </a:rPr>
              <a:t> 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Improvement with both metrics with the proposed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sym typeface="Wingdings" panose="05000000000000000000" pitchFamily="2" charset="2"/>
              </a:rPr>
              <a:t>32 images with augmentation is equivalent to 100 images without.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The variability transfer may be tuned by the amplitude coefficient.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Strong correlation of data augmentation efficiency with the problem complexity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EB20E68-2DDB-4D4C-8BF1-A5B00568D5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BF94-B37D-4AD4-B998-E3609FD0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81" y="1710845"/>
            <a:ext cx="3596162" cy="2397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1702AF-0299-4570-B051-A43F5956551D}"/>
              </a:ext>
            </a:extLst>
          </p:cNvPr>
          <p:cNvSpPr/>
          <p:nvPr/>
        </p:nvSpPr>
        <p:spPr>
          <a:xfrm rot="21134765">
            <a:off x="3581400" y="2259727"/>
            <a:ext cx="1714500" cy="128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A95EC4-C6CB-47AE-A053-7A61E539914D}"/>
              </a:ext>
            </a:extLst>
          </p:cNvPr>
          <p:cNvSpPr/>
          <p:nvPr/>
        </p:nvSpPr>
        <p:spPr>
          <a:xfrm rot="19061907">
            <a:off x="2522467" y="2786251"/>
            <a:ext cx="1304935" cy="157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42ED2-0701-4CC5-9044-75E15EB5D31A}"/>
              </a:ext>
            </a:extLst>
          </p:cNvPr>
          <p:cNvSpPr/>
          <p:nvPr/>
        </p:nvSpPr>
        <p:spPr>
          <a:xfrm rot="19061907">
            <a:off x="2732209" y="2622116"/>
            <a:ext cx="901081" cy="157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74FA22-3523-4C88-9EB5-8E87191B32C5}"/>
              </a:ext>
            </a:extLst>
          </p:cNvPr>
          <p:cNvSpPr/>
          <p:nvPr/>
        </p:nvSpPr>
        <p:spPr>
          <a:xfrm>
            <a:off x="3750468" y="3210639"/>
            <a:ext cx="1628775" cy="15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AD85E4-3218-4BC4-99FB-1678F13C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3329701"/>
            <a:ext cx="1636776" cy="571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6F1E45-BACD-4B5F-8E06-36A004F0D4EF}"/>
              </a:ext>
            </a:extLst>
          </p:cNvPr>
          <p:cNvSpPr/>
          <p:nvPr/>
        </p:nvSpPr>
        <p:spPr>
          <a:xfrm>
            <a:off x="5019675" y="3365558"/>
            <a:ext cx="319741" cy="15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D9E965-50F1-4537-B518-789B097885BE}"/>
              </a:ext>
            </a:extLst>
          </p:cNvPr>
          <p:cNvSpPr/>
          <p:nvPr/>
        </p:nvSpPr>
        <p:spPr>
          <a:xfrm>
            <a:off x="9134475" y="3517638"/>
            <a:ext cx="319741" cy="15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8189D-D1FF-4858-A206-10847A78C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688" y="4206661"/>
            <a:ext cx="3959287" cy="5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8">
            <a:extLst>
              <a:ext uri="{FF2B5EF4-FFF2-40B4-BE49-F238E27FC236}">
                <a16:creationId xmlns:a16="http://schemas.microsoft.com/office/drawing/2014/main" id="{0898617E-F868-41DF-8E54-B0676FEA7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86" y="2295965"/>
            <a:ext cx="3596164" cy="2397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29529-0759-4B7A-9223-7068F64D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25337-860B-40AD-91CB-50128895A5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1"/>
          <a:stretch/>
        </p:blipFill>
        <p:spPr>
          <a:xfrm>
            <a:off x="925096" y="1206807"/>
            <a:ext cx="2743205" cy="1346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779938-711D-4C31-ABE1-E4A055E52A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2"/>
          <a:stretch/>
        </p:blipFill>
        <p:spPr>
          <a:xfrm>
            <a:off x="4833406" y="988958"/>
            <a:ext cx="2743205" cy="1401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4EDE60-B83C-4388-BFCD-19093E46AB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8"/>
          <a:stretch/>
        </p:blipFill>
        <p:spPr>
          <a:xfrm>
            <a:off x="925095" y="2573970"/>
            <a:ext cx="2743205" cy="1394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0FC634-F5B0-46FD-9A2D-E074E91C6B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148"/>
          <a:stretch/>
        </p:blipFill>
        <p:spPr>
          <a:xfrm>
            <a:off x="4833405" y="2461044"/>
            <a:ext cx="2743205" cy="1394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E8D40C-8D02-4493-9709-7C1F4A008A1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37"/>
          <a:stretch/>
        </p:blipFill>
        <p:spPr>
          <a:xfrm>
            <a:off x="959438" y="3968945"/>
            <a:ext cx="2743205" cy="1384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9D43C1-31B6-4525-989B-6D835891728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442"/>
          <a:stretch/>
        </p:blipFill>
        <p:spPr>
          <a:xfrm>
            <a:off x="4847013" y="3812333"/>
            <a:ext cx="2743205" cy="14143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37F21C-B608-487B-892D-2587CE8DC54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9835"/>
          <a:stretch/>
        </p:blipFill>
        <p:spPr>
          <a:xfrm>
            <a:off x="3565052" y="988958"/>
            <a:ext cx="1371603" cy="13761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3A1FB-233E-4666-9EF5-B8F797E4F7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84" t="391" r="49776" b="48757"/>
          <a:stretch/>
        </p:blipFill>
        <p:spPr>
          <a:xfrm>
            <a:off x="3786173" y="2459023"/>
            <a:ext cx="1150482" cy="1394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BF2E26-5272-4BD2-BCF8-0238D26870B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48" b="49768"/>
          <a:stretch/>
        </p:blipFill>
        <p:spPr>
          <a:xfrm>
            <a:off x="3528156" y="3798211"/>
            <a:ext cx="1359313" cy="13779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71D13-F347-43FB-96ED-0EC9B03716DF}"/>
              </a:ext>
            </a:extLst>
          </p:cNvPr>
          <p:cNvSpPr txBox="1"/>
          <p:nvPr/>
        </p:nvSpPr>
        <p:spPr>
          <a:xfrm>
            <a:off x="6392447" y="918595"/>
            <a:ext cx="8463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Ground truth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3B47DA-3806-4415-8ABD-2663CB698397}"/>
              </a:ext>
            </a:extLst>
          </p:cNvPr>
          <p:cNvSpPr txBox="1"/>
          <p:nvPr/>
        </p:nvSpPr>
        <p:spPr>
          <a:xfrm>
            <a:off x="3987019" y="917310"/>
            <a:ext cx="8159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Standard 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482636-45A8-476F-94A6-627AA0DEC8A2}"/>
              </a:ext>
            </a:extLst>
          </p:cNvPr>
          <p:cNvSpPr txBox="1"/>
          <p:nvPr/>
        </p:nvSpPr>
        <p:spPr>
          <a:xfrm>
            <a:off x="5228857" y="916879"/>
            <a:ext cx="76623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Realistic DA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93E903A-B527-4130-BEFF-C032031F201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72" b="50385"/>
          <a:stretch/>
        </p:blipFill>
        <p:spPr>
          <a:xfrm>
            <a:off x="3528156" y="5152303"/>
            <a:ext cx="1339452" cy="13610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49A4CF-1885-4D60-B93B-8D3CFAE6D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5" b="50385"/>
          <a:stretch/>
        </p:blipFill>
        <p:spPr>
          <a:xfrm>
            <a:off x="4847013" y="5176178"/>
            <a:ext cx="2558480" cy="13613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F3A900-2922-4D46-9CEA-4E40F8C667E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17"/>
          <a:stretch/>
        </p:blipFill>
        <p:spPr>
          <a:xfrm>
            <a:off x="959438" y="5373165"/>
            <a:ext cx="2743205" cy="134919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1B8FC85-7522-4895-B784-72C8566678D0}"/>
              </a:ext>
            </a:extLst>
          </p:cNvPr>
          <p:cNvSpPr/>
          <p:nvPr/>
        </p:nvSpPr>
        <p:spPr>
          <a:xfrm>
            <a:off x="5027767" y="848115"/>
            <a:ext cx="1214795" cy="5805477"/>
          </a:xfrm>
          <a:prstGeom prst="rect">
            <a:avLst/>
          </a:prstGeom>
          <a:noFill/>
          <a:ln w="38100">
            <a:solidFill>
              <a:srgbClr val="00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8BB5318-7EA3-4369-93E2-4A4CA0A75CEE}"/>
              </a:ext>
            </a:extLst>
          </p:cNvPr>
          <p:cNvSpPr txBox="1">
            <a:spLocks/>
          </p:cNvSpPr>
          <p:nvPr/>
        </p:nvSpPr>
        <p:spPr>
          <a:xfrm>
            <a:off x="169632" y="242658"/>
            <a:ext cx="11201400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Results – data augmentation methods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16C1AB-A458-40A8-859B-A695312A143D}"/>
              </a:ext>
            </a:extLst>
          </p:cNvPr>
          <p:cNvSpPr/>
          <p:nvPr/>
        </p:nvSpPr>
        <p:spPr>
          <a:xfrm>
            <a:off x="9382125" y="2573970"/>
            <a:ext cx="363479" cy="855030"/>
          </a:xfrm>
          <a:prstGeom prst="ellipse">
            <a:avLst/>
          </a:prstGeom>
          <a:solidFill>
            <a:srgbClr val="005EB8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4B869C-C8A2-4FD4-8937-6B9668039735}"/>
              </a:ext>
            </a:extLst>
          </p:cNvPr>
          <p:cNvCxnSpPr>
            <a:endCxn id="36" idx="2"/>
          </p:cNvCxnSpPr>
          <p:nvPr/>
        </p:nvCxnSpPr>
        <p:spPr>
          <a:xfrm flipV="1">
            <a:off x="7576610" y="3001485"/>
            <a:ext cx="1805515" cy="60849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6659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DEF36-50AB-4F10-B739-68CCFB8FD98B}"/>
              </a:ext>
            </a:extLst>
          </p:cNvPr>
          <p:cNvSpPr txBox="1"/>
          <p:nvPr/>
        </p:nvSpPr>
        <p:spPr>
          <a:xfrm>
            <a:off x="688441" y="1052283"/>
            <a:ext cx="10779706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Conclusions: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Data-augmentations based on realistic transformations improve performances of the segmentation network, especially on small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augmentation model can be obtained from very small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realistic transformation model does not require hyperparameter to tune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It provides augmentation without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1C0EC38F-250F-4729-B596-D1666CDBF8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B5E9E7-1FCF-44A7-AE6D-7D9D8AA12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34" y="3057269"/>
            <a:ext cx="5749616" cy="2385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47469-54A4-4C2A-ABF6-7F137F196D43}"/>
              </a:ext>
            </a:extLst>
          </p:cNvPr>
          <p:cNvSpPr txBox="1"/>
          <p:nvPr/>
        </p:nvSpPr>
        <p:spPr>
          <a:xfrm>
            <a:off x="812005" y="5676900"/>
            <a:ext cx="105685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This augmentation technique could easily be coupled with other augmentation techniques (</a:t>
            </a:r>
            <a:r>
              <a:rPr lang="en-US" dirty="0" err="1">
                <a:solidFill>
                  <a:srgbClr val="000000"/>
                </a:solidFill>
              </a:rPr>
              <a:t>eg</a:t>
            </a:r>
            <a:r>
              <a:rPr lang="en-US" dirty="0">
                <a:solidFill>
                  <a:srgbClr val="000000"/>
                </a:solidFill>
              </a:rPr>
              <a:t>, GAN, VAE, etc.)</a:t>
            </a:r>
          </a:p>
        </p:txBody>
      </p:sp>
    </p:spTree>
    <p:extLst>
      <p:ext uri="{BB962C8B-B14F-4D97-AF65-F5344CB8AC3E}">
        <p14:creationId xmlns:p14="http://schemas.microsoft.com/office/powerpoint/2010/main" val="387883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FDC2C-9245-47F2-9B31-CDF66530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C79B9-1FE0-4A7A-9291-F31D3A81A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B09DE-7DEA-45A5-8AE0-587D7DB6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29BE-1023-4251-97AC-03AC032A0886}"/>
              </a:ext>
            </a:extLst>
          </p:cNvPr>
          <p:cNvSpPr txBox="1"/>
          <p:nvPr/>
        </p:nvSpPr>
        <p:spPr>
          <a:xfrm>
            <a:off x="3188859" y="1701681"/>
            <a:ext cx="61619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rgbClr val="1A545D"/>
                </a:solidFill>
              </a:rPr>
              <a:t>Thank you for your attention!</a:t>
            </a:r>
          </a:p>
        </p:txBody>
      </p:sp>
      <p:sp>
        <p:nvSpPr>
          <p:cNvPr id="6" name="文本框 18">
            <a:extLst>
              <a:ext uri="{FF2B5EF4-FFF2-40B4-BE49-F238E27FC236}">
                <a16:creationId xmlns:a16="http://schemas.microsoft.com/office/drawing/2014/main" id="{525181AD-A751-48B3-904F-BC53B49C3F74}"/>
              </a:ext>
            </a:extLst>
          </p:cNvPr>
          <p:cNvSpPr txBox="1"/>
          <p:nvPr/>
        </p:nvSpPr>
        <p:spPr>
          <a:xfrm>
            <a:off x="1914494" y="3009452"/>
            <a:ext cx="8105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800" b="0" i="0" dirty="0">
                <a:solidFill>
                  <a:schemeClr val="bg2">
                    <a:lumMod val="10000"/>
                  </a:schemeClr>
                </a:solidFill>
                <a:effectLst/>
                <a:latin typeface="Swis721 BlkCn BT" panose="020B0806030502040204" pitchFamily="34" charset="0"/>
              </a:rPr>
              <a:t>Data augmentation for breast mass segmentation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Swis721 BlkCn BT" panose="020B0806030502040204" pitchFamily="34" charset="0"/>
            </a:endParaRPr>
          </a:p>
        </p:txBody>
      </p:sp>
      <p:sp>
        <p:nvSpPr>
          <p:cNvPr id="7" name="文本框 24">
            <a:extLst>
              <a:ext uri="{FF2B5EF4-FFF2-40B4-BE49-F238E27FC236}">
                <a16:creationId xmlns:a16="http://schemas.microsoft.com/office/drawing/2014/main" id="{99AAB003-3E7A-414D-919C-C7A3021C06F9}"/>
              </a:ext>
            </a:extLst>
          </p:cNvPr>
          <p:cNvSpPr txBox="1"/>
          <p:nvPr/>
        </p:nvSpPr>
        <p:spPr>
          <a:xfrm>
            <a:off x="5349433" y="3676596"/>
            <a:ext cx="1671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2">
                    <a:lumMod val="10000"/>
                  </a:schemeClr>
                </a:solidFill>
                <a:effectLst/>
                <a:latin typeface="Swis721 BlkCn BT" panose="020B0806030502040204" pitchFamily="34" charset="0"/>
              </a:rPr>
              <a:t>Luc Caselles</a:t>
            </a:r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wis721 BlkCn BT" panose="020B0806030502040204" pitchFamily="34" charset="0"/>
              </a:rPr>
              <a:t>Clément Jailin</a:t>
            </a:r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Swis721 BlkCn BT" panose="020B0806030502040204" pitchFamily="34" charset="0"/>
              </a:rPr>
              <a:t>Serge Muller</a:t>
            </a:r>
          </a:p>
        </p:txBody>
      </p:sp>
      <p:pic>
        <p:nvPicPr>
          <p:cNvPr id="8" name="图片 17">
            <a:extLst>
              <a:ext uri="{FF2B5EF4-FFF2-40B4-BE49-F238E27FC236}">
                <a16:creationId xmlns:a16="http://schemas.microsoft.com/office/drawing/2014/main" id="{E462E5D1-9398-4EF3-8385-E57489241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73" y="-636105"/>
            <a:ext cx="3558928" cy="3558928"/>
          </a:xfrm>
          <a:prstGeom prst="rect">
            <a:avLst/>
          </a:prstGeom>
        </p:spPr>
      </p:pic>
      <p:pic>
        <p:nvPicPr>
          <p:cNvPr id="9" name="Picture 5" descr="GE Healthcare logo | Health Imaging">
            <a:extLst>
              <a:ext uri="{FF2B5EF4-FFF2-40B4-BE49-F238E27FC236}">
                <a16:creationId xmlns:a16="http://schemas.microsoft.com/office/drawing/2014/main" id="{4FE565A4-BA91-428F-9241-92CAAB668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8" b="31667"/>
          <a:stretch/>
        </p:blipFill>
        <p:spPr bwMode="auto">
          <a:xfrm>
            <a:off x="4979593" y="4800294"/>
            <a:ext cx="2410885" cy="7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78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Data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9AA38-986F-44A9-B7D9-5C6DF49A6D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74895-E896-4CF9-BBE9-BD851BD0D703}"/>
              </a:ext>
            </a:extLst>
          </p:cNvPr>
          <p:cNvSpPr txBox="1"/>
          <p:nvPr/>
        </p:nvSpPr>
        <p:spPr>
          <a:xfrm>
            <a:off x="465551" y="991999"/>
            <a:ext cx="11459702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Data augmentation ?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Increase the amount of data by adding slightly modified copies of existing data or by creating synthetic data from existing data</a:t>
            </a:r>
          </a:p>
          <a:p>
            <a:pPr lvl="1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Classical data augmentation: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Geometrical</a:t>
            </a:r>
            <a:r>
              <a:rPr lang="en-US" dirty="0">
                <a:solidFill>
                  <a:srgbClr val="F0F0F0">
                    <a:lumMod val="10000"/>
                  </a:srgbClr>
                </a:solidFill>
                <a:sym typeface="Wingdings" panose="05000000000000000000" pitchFamily="2" charset="2"/>
              </a:rPr>
              <a:t> transforms </a:t>
            </a:r>
            <a:r>
              <a:rPr lang="en-US" sz="1600" dirty="0">
                <a:solidFill>
                  <a:srgbClr val="F0F0F0">
                    <a:lumMod val="10000"/>
                  </a:srgbClr>
                </a:solidFill>
                <a:sym typeface="Wingdings" panose="05000000000000000000" pitchFamily="2" charset="2"/>
              </a:rPr>
              <a:t>(rigid body motions, affine transforms, elastic deformations, etc.), flips, etc.</a:t>
            </a:r>
            <a:endParaRPr lang="en-US" dirty="0">
              <a:solidFill>
                <a:srgbClr val="F0F0F0">
                  <a:lumMod val="10000"/>
                </a:srgbClr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Intensity</a:t>
            </a:r>
            <a:r>
              <a:rPr lang="en-US" dirty="0">
                <a:solidFill>
                  <a:srgbClr val="F0F0F0">
                    <a:lumMod val="10000"/>
                  </a:srgbClr>
                </a:solidFill>
                <a:sym typeface="Wingdings" panose="05000000000000000000" pitchFamily="2" charset="2"/>
              </a:rPr>
              <a:t> modification </a:t>
            </a:r>
            <a:r>
              <a:rPr lang="en-US" sz="1600" dirty="0">
                <a:solidFill>
                  <a:srgbClr val="F0F0F0">
                    <a:lumMod val="10000"/>
                  </a:srgbClr>
                </a:solidFill>
                <a:sym typeface="Wingdings" panose="05000000000000000000" pitchFamily="2" charset="2"/>
              </a:rPr>
              <a:t>(global brightness/contrast changes, color jittering), Noise addition, etc.</a:t>
            </a:r>
            <a:endParaRPr lang="en-US" dirty="0">
              <a:solidFill>
                <a:srgbClr val="F0F0F0">
                  <a:lumMod val="10000"/>
                </a:srgb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Add limited variability to the training dataset and introduce unrealistic patterns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1DD0CA-63CB-4A0C-8B04-46A43D17DD8E}"/>
              </a:ext>
            </a:extLst>
          </p:cNvPr>
          <p:cNvGrpSpPr/>
          <p:nvPr/>
        </p:nvGrpSpPr>
        <p:grpSpPr>
          <a:xfrm>
            <a:off x="1969373" y="3828644"/>
            <a:ext cx="7502283" cy="1752890"/>
            <a:chOff x="1959848" y="3429000"/>
            <a:chExt cx="7502283" cy="17528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CD9DC2D-FC92-4A2D-BC99-F83B13DEC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04"/>
            <a:stretch/>
          </p:blipFill>
          <p:spPr>
            <a:xfrm>
              <a:off x="1959848" y="3601452"/>
              <a:ext cx="7502283" cy="144756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AF81DB-C50E-4C09-AE1E-E8135884133A}"/>
                </a:ext>
              </a:extLst>
            </p:cNvPr>
            <p:cNvSpPr/>
            <p:nvPr/>
          </p:nvSpPr>
          <p:spPr>
            <a:xfrm>
              <a:off x="6269831" y="3429000"/>
              <a:ext cx="363580" cy="340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6C808E-7299-4F14-B511-ACD56CB12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879" y="3738145"/>
              <a:ext cx="707422" cy="8579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269DD8-E4BE-4141-8946-868C9635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286" y="3769895"/>
              <a:ext cx="707422" cy="85799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6C6B41-0E4C-4B6A-918B-36624CB0934F}"/>
                </a:ext>
              </a:extLst>
            </p:cNvPr>
            <p:cNvSpPr txBox="1"/>
            <p:nvPr/>
          </p:nvSpPr>
          <p:spPr>
            <a:xfrm>
              <a:off x="2426798" y="4583928"/>
              <a:ext cx="10033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Mammography images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0DE594-C078-4044-A975-E1D72A418EAB}"/>
                </a:ext>
              </a:extLst>
            </p:cNvPr>
            <p:cNvSpPr txBox="1"/>
            <p:nvPr/>
          </p:nvSpPr>
          <p:spPr>
            <a:xfrm>
              <a:off x="7149071" y="4627892"/>
              <a:ext cx="124985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Augmented mammography images</a:t>
              </a:r>
            </a:p>
          </p:txBody>
        </p:sp>
      </p:grpSp>
      <p:pic>
        <p:nvPicPr>
          <p:cNvPr id="17" name="Picture 2" descr="Frontiers | Data Augmentation for Brain-Tumor Segmentation: A ...">
            <a:extLst>
              <a:ext uri="{FF2B5EF4-FFF2-40B4-BE49-F238E27FC236}">
                <a16:creationId xmlns:a16="http://schemas.microsoft.com/office/drawing/2014/main" id="{244C6E86-5E51-477D-8CB5-EEB7153C8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70"/>
          <a:stretch/>
        </p:blipFill>
        <p:spPr bwMode="auto">
          <a:xfrm>
            <a:off x="3751088" y="3171045"/>
            <a:ext cx="4493154" cy="82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DFDF63-83ED-4B95-B88F-205486A43DE4}"/>
              </a:ext>
            </a:extLst>
          </p:cNvPr>
          <p:cNvCxnSpPr>
            <a:stCxn id="3" idx="1"/>
          </p:cNvCxnSpPr>
          <p:nvPr/>
        </p:nvCxnSpPr>
        <p:spPr>
          <a:xfrm>
            <a:off x="6279356" y="3999092"/>
            <a:ext cx="0" cy="170447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817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Introduction of the proposed data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9590" y="6613664"/>
            <a:ext cx="329636" cy="182880"/>
          </a:xfrm>
        </p:spPr>
        <p:txBody>
          <a:bodyPr/>
          <a:lstStyle/>
          <a:p>
            <a:fld id="{69A7073B-F132-B045-B7E2-C3507B12DDD9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04116" y="6429445"/>
            <a:ext cx="1671207" cy="182880"/>
          </a:xfrm>
        </p:spPr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4E8EB-251C-4629-894B-08B168993D7F}"/>
              </a:ext>
            </a:extLst>
          </p:cNvPr>
          <p:cNvSpPr txBox="1"/>
          <p:nvPr/>
        </p:nvSpPr>
        <p:spPr>
          <a:xfrm>
            <a:off x="480635" y="952985"/>
            <a:ext cx="11444618" cy="32008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If a patient were to take multiple exams in the same day, the intensity variations in images are due to: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Changes in breast position –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geometry transforms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Intensity variations due to a change in acquisition parameters – </a:t>
            </a:r>
            <a:r>
              <a:rPr lang="en-US" sz="1600" b="1" dirty="0">
                <a:solidFill>
                  <a:srgbClr val="00B050"/>
                </a:solidFill>
                <a:ea typeface="+mn-lt"/>
                <a:cs typeface="+mn-lt"/>
              </a:rPr>
              <a:t>intensity transforms</a:t>
            </a:r>
          </a:p>
          <a:p>
            <a:endParaRPr lang="en-US" b="1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endParaRPr lang="en-US" b="1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Those variations should not modify the diagnostic 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We want to make our model invariant to those transforms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rgbClr val="00B050"/>
              </a:solidFill>
              <a:ea typeface="+mn-lt"/>
              <a:cs typeface="+mn-lt"/>
            </a:endParaRPr>
          </a:p>
          <a:p>
            <a:endParaRPr lang="en-US" b="1" dirty="0">
              <a:solidFill>
                <a:srgbClr val="00B05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Leverage the full screening history of patients to generate realistic fields</a:t>
            </a:r>
          </a:p>
          <a:p>
            <a:pPr marL="285750" indent="-285750">
              <a:buFont typeface="Arial"/>
              <a:buChar char="•"/>
            </a:pPr>
            <a:endParaRPr lang="en-US" sz="1600" b="1" dirty="0">
              <a:solidFill>
                <a:srgbClr val="00B050"/>
              </a:solidFill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2DB8E-0E64-477F-8D5E-84B8ECE73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22" y="4714209"/>
            <a:ext cx="4430841" cy="1158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BBDA1-F863-42A4-93A0-DD5D47305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74" y="4714209"/>
            <a:ext cx="850791" cy="1020439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2B713A6B-04FC-40A7-A008-A4CD22C1B45D}"/>
              </a:ext>
            </a:extLst>
          </p:cNvPr>
          <p:cNvSpPr/>
          <p:nvPr/>
        </p:nvSpPr>
        <p:spPr>
          <a:xfrm rot="16200000">
            <a:off x="4626393" y="2343635"/>
            <a:ext cx="155448" cy="4294409"/>
          </a:xfrm>
          <a:prstGeom prst="rightBrace">
            <a:avLst/>
          </a:prstGeom>
          <a:noFill/>
          <a:ln w="2857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BF8FF0-50FB-4778-99A8-63002C2977C1}"/>
              </a:ext>
            </a:extLst>
          </p:cNvPr>
          <p:cNvSpPr txBox="1"/>
          <p:nvPr/>
        </p:nvSpPr>
        <p:spPr>
          <a:xfrm>
            <a:off x="3170843" y="4052026"/>
            <a:ext cx="30665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Multiple acquisitions of the same patient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F0BC31-7C01-4573-8C83-06489551C8BF}"/>
              </a:ext>
            </a:extLst>
          </p:cNvPr>
          <p:cNvCxnSpPr/>
          <p:nvPr/>
        </p:nvCxnSpPr>
        <p:spPr>
          <a:xfrm>
            <a:off x="7010400" y="5191125"/>
            <a:ext cx="733425" cy="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1033565-1D4C-41BB-86A1-F36E64340E79}"/>
              </a:ext>
            </a:extLst>
          </p:cNvPr>
          <p:cNvSpPr/>
          <p:nvPr/>
        </p:nvSpPr>
        <p:spPr>
          <a:xfrm>
            <a:off x="8029575" y="4638675"/>
            <a:ext cx="2324100" cy="123431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F1B2B-191E-4BC9-947F-D72AED99A3D2}"/>
              </a:ext>
            </a:extLst>
          </p:cNvPr>
          <p:cNvSpPr txBox="1"/>
          <p:nvPr/>
        </p:nvSpPr>
        <p:spPr>
          <a:xfrm>
            <a:off x="8073015" y="4947429"/>
            <a:ext cx="22372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Design of a realistic transformation model</a:t>
            </a:r>
          </a:p>
        </p:txBody>
      </p:sp>
      <p:sp>
        <p:nvSpPr>
          <p:cNvPr id="48" name="Footer Placeholder 5">
            <a:extLst>
              <a:ext uri="{FF2B5EF4-FFF2-40B4-BE49-F238E27FC236}">
                <a16:creationId xmlns:a16="http://schemas.microsoft.com/office/drawing/2014/main" id="{FBFA8368-9B4E-4C64-887B-67002D93B6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</p:spTree>
    <p:extLst>
      <p:ext uri="{BB962C8B-B14F-4D97-AF65-F5344CB8AC3E}">
        <p14:creationId xmlns:p14="http://schemas.microsoft.com/office/powerpoint/2010/main" val="282859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32" y="2099405"/>
            <a:ext cx="11085063" cy="1329595"/>
          </a:xfrm>
        </p:spPr>
        <p:txBody>
          <a:bodyPr/>
          <a:lstStyle/>
          <a:p>
            <a:r>
              <a:rPr lang="en-US" dirty="0"/>
              <a:t>Design of breast transformation models</a:t>
            </a:r>
          </a:p>
        </p:txBody>
      </p:sp>
    </p:spTree>
    <p:extLst>
      <p:ext uri="{BB962C8B-B14F-4D97-AF65-F5344CB8AC3E}">
        <p14:creationId xmlns:p14="http://schemas.microsoft.com/office/powerpoint/2010/main" val="129251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1FCF35D-31DA-468A-A980-8A20A5D478A5}"/>
              </a:ext>
            </a:extLst>
          </p:cNvPr>
          <p:cNvGrpSpPr>
            <a:grpSpLocks noChangeAspect="1"/>
          </p:cNvGrpSpPr>
          <p:nvPr/>
        </p:nvGrpSpPr>
        <p:grpSpPr>
          <a:xfrm>
            <a:off x="458319" y="126293"/>
            <a:ext cx="2719015" cy="2725539"/>
            <a:chOff x="3099816" y="-292608"/>
            <a:chExt cx="4805277" cy="481680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D674391-5DC6-4679-90E0-24EC6E3E4A0D}"/>
                </a:ext>
              </a:extLst>
            </p:cNvPr>
            <p:cNvGrpSpPr/>
            <p:nvPr/>
          </p:nvGrpSpPr>
          <p:grpSpPr>
            <a:xfrm>
              <a:off x="3099816" y="-292608"/>
              <a:ext cx="4805277" cy="4800180"/>
              <a:chOff x="3099816" y="-292608"/>
              <a:chExt cx="4805277" cy="4800180"/>
            </a:xfrm>
          </p:grpSpPr>
          <p:pic>
            <p:nvPicPr>
              <p:cNvPr id="59" name="Picture 5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C28EF1CF-7D68-44FA-84B3-E73315CB6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0139" y="-268426"/>
                <a:ext cx="4538363" cy="4775998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5C3AF62-F99D-4A28-BFCD-6FEAD22E740A}"/>
                  </a:ext>
                </a:extLst>
              </p:cNvPr>
              <p:cNvSpPr/>
              <p:nvPr/>
            </p:nvSpPr>
            <p:spPr>
              <a:xfrm>
                <a:off x="3099816" y="-292608"/>
                <a:ext cx="4805277" cy="2478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7F18035-53DA-4DD6-9639-E5E517EB8870}"/>
                </a:ext>
              </a:extLst>
            </p:cNvPr>
            <p:cNvSpPr/>
            <p:nvPr/>
          </p:nvSpPr>
          <p:spPr>
            <a:xfrm>
              <a:off x="5297419" y="1954275"/>
              <a:ext cx="2607673" cy="2569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383B4AE8-2405-4EF9-BBC4-5D7DFF19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709" y="5298046"/>
            <a:ext cx="1918500" cy="5153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37BFF7-EE17-4216-8E3C-376996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40"/>
          <a:stretch/>
        </p:blipFill>
        <p:spPr>
          <a:xfrm>
            <a:off x="9546071" y="2662166"/>
            <a:ext cx="458441" cy="805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Registration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8BC432-896D-446D-94DC-B4F9A822FB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45"/>
          <a:stretch/>
        </p:blipFill>
        <p:spPr>
          <a:xfrm>
            <a:off x="1890021" y="2990390"/>
            <a:ext cx="2701488" cy="133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52A0B-6CBE-48F0-B923-E55322A69B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27"/>
          <a:stretch/>
        </p:blipFill>
        <p:spPr>
          <a:xfrm>
            <a:off x="1850400" y="4562892"/>
            <a:ext cx="2735138" cy="1326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070421-EFE8-468E-8BB8-BAAA8B0E661D}"/>
              </a:ext>
            </a:extLst>
          </p:cNvPr>
          <p:cNvSpPr txBox="1"/>
          <p:nvPr/>
        </p:nvSpPr>
        <p:spPr>
          <a:xfrm>
            <a:off x="7810345" y="2664888"/>
            <a:ext cx="3471452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sym typeface="Wingdings" panose="05000000000000000000" pitchFamily="2" charset="2"/>
              </a:rPr>
              <a:t> 583</a:t>
            </a:r>
            <a:r>
              <a:rPr lang="en-US" sz="1600" dirty="0">
                <a:solidFill>
                  <a:schemeClr val="accent2"/>
                </a:solidFill>
              </a:rPr>
              <a:t> MLO and CC transformation fields are extracted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3C221E-BE40-4DC5-BCED-77E4171B04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08" y="1984065"/>
            <a:ext cx="3855666" cy="4733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24C8E17-AA56-4834-9664-87CFBC1058F1}"/>
              </a:ext>
            </a:extLst>
          </p:cNvPr>
          <p:cNvSpPr/>
          <p:nvPr/>
        </p:nvSpPr>
        <p:spPr>
          <a:xfrm>
            <a:off x="7481472" y="2002918"/>
            <a:ext cx="283234" cy="36437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D88AE9-6625-4F98-A271-85E660994696}"/>
              </a:ext>
            </a:extLst>
          </p:cNvPr>
          <p:cNvSpPr/>
          <p:nvPr/>
        </p:nvSpPr>
        <p:spPr>
          <a:xfrm>
            <a:off x="7778240" y="2002918"/>
            <a:ext cx="283235" cy="364371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8CD39F1D-7717-452A-9FC7-2144A939F449}"/>
              </a:ext>
            </a:extLst>
          </p:cNvPr>
          <p:cNvSpPr/>
          <p:nvPr/>
        </p:nvSpPr>
        <p:spPr>
          <a:xfrm flipV="1">
            <a:off x="8348813" y="3636355"/>
            <a:ext cx="1182765" cy="712072"/>
          </a:xfrm>
          <a:prstGeom prst="trapezoid">
            <a:avLst>
              <a:gd name="adj" fmla="val 59286"/>
            </a:avLst>
          </a:prstGeom>
          <a:solidFill>
            <a:schemeClr val="accent4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CF4EC8-5679-474C-9AB8-22D0D886392F}"/>
              </a:ext>
            </a:extLst>
          </p:cNvPr>
          <p:cNvSpPr txBox="1"/>
          <p:nvPr/>
        </p:nvSpPr>
        <p:spPr>
          <a:xfrm>
            <a:off x="8625967" y="3684631"/>
            <a:ext cx="6284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PCA reduction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68519E-CCBC-4F2E-AFA6-94144DB79A2A}"/>
              </a:ext>
            </a:extLst>
          </p:cNvPr>
          <p:cNvSpPr txBox="1"/>
          <p:nvPr/>
        </p:nvSpPr>
        <p:spPr>
          <a:xfrm>
            <a:off x="8193705" y="4589809"/>
            <a:ext cx="149297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Reduced transformation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72FF02-A2A9-4E2F-8094-C39F05B6E09C}"/>
              </a:ext>
            </a:extLst>
          </p:cNvPr>
          <p:cNvCxnSpPr>
            <a:endCxn id="29" idx="2"/>
          </p:cNvCxnSpPr>
          <p:nvPr/>
        </p:nvCxnSpPr>
        <p:spPr>
          <a:xfrm>
            <a:off x="8940194" y="3429000"/>
            <a:ext cx="2" cy="207355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794676-760F-4F02-A864-6821F65726F1}"/>
              </a:ext>
            </a:extLst>
          </p:cNvPr>
          <p:cNvCxnSpPr>
            <a:stCxn id="29" idx="0"/>
            <a:endCxn id="33" idx="0"/>
          </p:cNvCxnSpPr>
          <p:nvPr/>
        </p:nvCxnSpPr>
        <p:spPr>
          <a:xfrm flipH="1">
            <a:off x="8940193" y="4348427"/>
            <a:ext cx="3" cy="241382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D2A3B5-5392-41F8-84E9-93102E05F810}"/>
              </a:ext>
            </a:extLst>
          </p:cNvPr>
          <p:cNvCxnSpPr>
            <a:cxnSpLocks/>
          </p:cNvCxnSpPr>
          <p:nvPr/>
        </p:nvCxnSpPr>
        <p:spPr>
          <a:xfrm flipH="1">
            <a:off x="8867385" y="5657850"/>
            <a:ext cx="72808" cy="429161"/>
          </a:xfrm>
          <a:prstGeom prst="straightConnector1">
            <a:avLst/>
          </a:prstGeom>
          <a:noFill/>
          <a:ln w="12700">
            <a:solidFill>
              <a:schemeClr val="accent2"/>
            </a:solidFill>
            <a:miter lim="800000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4C5368-8A74-4A05-A6D5-4E3687F8D7A1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9220200" y="5719125"/>
            <a:ext cx="245030" cy="551754"/>
          </a:xfrm>
          <a:prstGeom prst="straightConnector1">
            <a:avLst/>
          </a:prstGeom>
          <a:noFill/>
          <a:ln w="12700">
            <a:solidFill>
              <a:schemeClr val="accent2"/>
            </a:solidFill>
            <a:miter lim="800000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499340-BB35-4E57-9C33-730402D67D1F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9531578" y="5693605"/>
            <a:ext cx="230607" cy="195608"/>
          </a:xfrm>
          <a:prstGeom prst="straightConnector1">
            <a:avLst/>
          </a:prstGeom>
          <a:noFill/>
          <a:ln w="12700">
            <a:solidFill>
              <a:schemeClr val="accent2"/>
            </a:solidFill>
            <a:miter lim="800000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9ABF0F7-5516-45C8-B5A0-D1A322587DBE}"/>
              </a:ext>
            </a:extLst>
          </p:cNvPr>
          <p:cNvSpPr txBox="1"/>
          <p:nvPr/>
        </p:nvSpPr>
        <p:spPr>
          <a:xfrm>
            <a:off x="7919857" y="6055792"/>
            <a:ext cx="116057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Space component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BF69F1-D702-46CF-B41E-919BEC73E9D6}"/>
              </a:ext>
            </a:extLst>
          </p:cNvPr>
          <p:cNvSpPr txBox="1"/>
          <p:nvPr/>
        </p:nvSpPr>
        <p:spPr>
          <a:xfrm>
            <a:off x="8844868" y="6270879"/>
            <a:ext cx="12407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Patient component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F730A9-CAC2-49DB-A8F4-2B4F626DF587}"/>
              </a:ext>
            </a:extLst>
          </p:cNvPr>
          <p:cNvSpPr txBox="1"/>
          <p:nvPr/>
        </p:nvSpPr>
        <p:spPr>
          <a:xfrm>
            <a:off x="9414333" y="5889213"/>
            <a:ext cx="69570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Eigenvalue</a:t>
            </a:r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5B79304C-41CB-4822-BB90-50EAE8E73A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A99BD54-107E-45F3-AA91-71069EA24F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8" t="66521"/>
          <a:stretch/>
        </p:blipFill>
        <p:spPr>
          <a:xfrm>
            <a:off x="4829347" y="4551408"/>
            <a:ext cx="1321397" cy="13147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1B36654-4149-4B80-AE42-A377C48FDF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8" t="66522" r="1"/>
          <a:stretch/>
        </p:blipFill>
        <p:spPr>
          <a:xfrm>
            <a:off x="4829347" y="3009104"/>
            <a:ext cx="1291878" cy="1314785"/>
          </a:xfrm>
          <a:prstGeom prst="rect">
            <a:avLst/>
          </a:prstGeom>
        </p:spPr>
      </p:pic>
      <p:sp>
        <p:nvSpPr>
          <p:cNvPr id="48" name="TextBox 6">
            <a:extLst>
              <a:ext uri="{FF2B5EF4-FFF2-40B4-BE49-F238E27FC236}">
                <a16:creationId xmlns:a16="http://schemas.microsoft.com/office/drawing/2014/main" id="{C04C6F9E-72EA-438F-BCB0-DFEC5DBFA22B}"/>
              </a:ext>
            </a:extLst>
          </p:cNvPr>
          <p:cNvSpPr txBox="1"/>
          <p:nvPr/>
        </p:nvSpPr>
        <p:spPr>
          <a:xfrm>
            <a:off x="6930768" y="1083957"/>
            <a:ext cx="49671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Real </a:t>
            </a:r>
            <a:r>
              <a:rPr lang="en-US" b="1" dirty="0">
                <a:solidFill>
                  <a:schemeClr val="accent1"/>
                </a:solidFill>
              </a:rPr>
              <a:t>geometrical transforms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intensity transforms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measured on 583 patients with priors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9047FE3-5316-4F1E-8BD5-381F6A6B45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8" r="50832" b="33704"/>
          <a:stretch/>
        </p:blipFill>
        <p:spPr>
          <a:xfrm>
            <a:off x="416781" y="4572262"/>
            <a:ext cx="1344795" cy="1280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A853C8-93F8-4710-8259-588D79E85F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3" r="49854" b="33705"/>
          <a:stretch/>
        </p:blipFill>
        <p:spPr>
          <a:xfrm>
            <a:off x="449615" y="2943370"/>
            <a:ext cx="1354681" cy="1292545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5FE89205-7BF4-4389-A78A-6AFB051E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845515" y="1066971"/>
            <a:ext cx="4547518" cy="1817146"/>
            <a:chOff x="7004823" y="972292"/>
            <a:chExt cx="4885189" cy="1952076"/>
          </a:xfrm>
        </p:grpSpPr>
        <p:pic>
          <p:nvPicPr>
            <p:cNvPr id="62" name="Picture 6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9280944-EE63-4D59-BEAE-0E31F6864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6390"/>
            <a:stretch/>
          </p:blipFill>
          <p:spPr>
            <a:xfrm>
              <a:off x="10118790" y="1511955"/>
              <a:ext cx="1445383" cy="1412413"/>
            </a:xfrm>
            <a:prstGeom prst="rect">
              <a:avLst/>
            </a:prstGeom>
          </p:spPr>
        </p:pic>
        <p:pic>
          <p:nvPicPr>
            <p:cNvPr id="63" name="Picture 6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7704CF6-D30E-4EC6-A90A-AFB9B3F52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390"/>
            <a:stretch/>
          </p:blipFill>
          <p:spPr>
            <a:xfrm>
              <a:off x="7004823" y="1440879"/>
              <a:ext cx="3030352" cy="14806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204EA53-26E5-489E-9AB9-28CEB996A298}"/>
                </a:ext>
              </a:extLst>
            </p:cNvPr>
            <p:cNvSpPr txBox="1"/>
            <p:nvPr/>
          </p:nvSpPr>
          <p:spPr>
            <a:xfrm>
              <a:off x="7535775" y="990539"/>
              <a:ext cx="198481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Measured kinematics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CD9E40-424E-465F-AFC0-1517B83FE77D}"/>
                </a:ext>
              </a:extLst>
            </p:cNvPr>
            <p:cNvSpPr txBox="1"/>
            <p:nvPr/>
          </p:nvSpPr>
          <p:spPr>
            <a:xfrm>
              <a:off x="9905195" y="972292"/>
              <a:ext cx="198481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sym typeface="Wingdings" panose="05000000000000000000" pitchFamily="2" charset="2"/>
                </a:rPr>
                <a:t>Intensity correction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C59CA63-D583-495C-9BD3-C681ACC70361}"/>
                </a:ext>
              </a:extLst>
            </p:cNvPr>
            <p:cNvCxnSpPr/>
            <p:nvPr/>
          </p:nvCxnSpPr>
          <p:spPr>
            <a:xfrm>
              <a:off x="7402483" y="2643188"/>
              <a:ext cx="481012" cy="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F8AA80-E5AD-45F0-9B79-233FBCC58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9328" y="2181185"/>
              <a:ext cx="0" cy="498893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F829EE5-82DA-41C6-AE8D-5F86A952FA9F}"/>
              </a:ext>
            </a:extLst>
          </p:cNvPr>
          <p:cNvSpPr/>
          <p:nvPr/>
        </p:nvSpPr>
        <p:spPr>
          <a:xfrm>
            <a:off x="4731278" y="1390006"/>
            <a:ext cx="1475891" cy="4496552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279407E-25F9-40F5-8A13-4F2813CA52D3}"/>
              </a:ext>
            </a:extLst>
          </p:cNvPr>
          <p:cNvCxnSpPr/>
          <p:nvPr/>
        </p:nvCxnSpPr>
        <p:spPr>
          <a:xfrm>
            <a:off x="2215689" y="4087209"/>
            <a:ext cx="447764" cy="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CCFDA29-3130-4C3B-A65B-0377AC9070D3}"/>
              </a:ext>
            </a:extLst>
          </p:cNvPr>
          <p:cNvCxnSpPr>
            <a:cxnSpLocks/>
          </p:cNvCxnSpPr>
          <p:nvPr/>
        </p:nvCxnSpPr>
        <p:spPr>
          <a:xfrm flipV="1">
            <a:off x="3571835" y="3657140"/>
            <a:ext cx="0" cy="464409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2D55F0-3E16-423D-B1C2-69F1DA1679E7}"/>
              </a:ext>
            </a:extLst>
          </p:cNvPr>
          <p:cNvCxnSpPr/>
          <p:nvPr/>
        </p:nvCxnSpPr>
        <p:spPr>
          <a:xfrm>
            <a:off x="2115885" y="5656121"/>
            <a:ext cx="447764" cy="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D83EEBE-B3F6-446F-8F4E-9DC96DF89B0A}"/>
              </a:ext>
            </a:extLst>
          </p:cNvPr>
          <p:cNvCxnSpPr>
            <a:cxnSpLocks/>
          </p:cNvCxnSpPr>
          <p:nvPr/>
        </p:nvCxnSpPr>
        <p:spPr>
          <a:xfrm flipV="1">
            <a:off x="3472031" y="5226052"/>
            <a:ext cx="0" cy="464409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F2A8FE9-905F-43F1-9128-106086399FAA}"/>
              </a:ext>
            </a:extLst>
          </p:cNvPr>
          <p:cNvSpPr/>
          <p:nvPr/>
        </p:nvSpPr>
        <p:spPr>
          <a:xfrm>
            <a:off x="1761576" y="1392126"/>
            <a:ext cx="2893668" cy="4469959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CA00352-5F1B-4C9E-BC44-B38BE51B2ECF}"/>
              </a:ext>
            </a:extLst>
          </p:cNvPr>
          <p:cNvCxnSpPr>
            <a:cxnSpLocks/>
          </p:cNvCxnSpPr>
          <p:nvPr/>
        </p:nvCxnSpPr>
        <p:spPr>
          <a:xfrm flipH="1">
            <a:off x="7537940" y="5656121"/>
            <a:ext cx="684639" cy="701681"/>
          </a:xfrm>
          <a:prstGeom prst="straightConnector1">
            <a:avLst/>
          </a:prstGeom>
          <a:noFill/>
          <a:ln w="12700">
            <a:solidFill>
              <a:schemeClr val="accent2"/>
            </a:solidFill>
            <a:miter lim="800000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D99E663-A606-4BD6-9864-B1F5CFBBDA5C}"/>
              </a:ext>
            </a:extLst>
          </p:cNvPr>
          <p:cNvSpPr txBox="1"/>
          <p:nvPr/>
        </p:nvSpPr>
        <p:spPr>
          <a:xfrm>
            <a:off x="7183508" y="6382917"/>
            <a:ext cx="6684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Mean field</a:t>
            </a:r>
          </a:p>
        </p:txBody>
      </p:sp>
    </p:spTree>
    <p:extLst>
      <p:ext uri="{BB962C8B-B14F-4D97-AF65-F5344CB8AC3E}">
        <p14:creationId xmlns:p14="http://schemas.microsoft.com/office/powerpoint/2010/main" val="203410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831DF4-4962-49D3-9615-59DEEEB8C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1519"/>
            <a:ext cx="2628879" cy="706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Reduced transformation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E731E7-5EDC-4C86-9696-F098DB8B17BB}"/>
              </a:ext>
            </a:extLst>
          </p:cNvPr>
          <p:cNvSpPr/>
          <p:nvPr/>
        </p:nvSpPr>
        <p:spPr>
          <a:xfrm>
            <a:off x="266747" y="8869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 of the first CC spatial modes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5F43E4-CDD1-43DA-A600-4CAC6CD07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2" r="25763"/>
          <a:stretch/>
        </p:blipFill>
        <p:spPr>
          <a:xfrm>
            <a:off x="4006392" y="723771"/>
            <a:ext cx="353678" cy="805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36EBC-ED6B-4540-ADD6-51E3AE503563}"/>
              </a:ext>
            </a:extLst>
          </p:cNvPr>
          <p:cNvSpPr txBox="1"/>
          <p:nvPr/>
        </p:nvSpPr>
        <p:spPr>
          <a:xfrm>
            <a:off x="8274419" y="4634718"/>
            <a:ext cx="300038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The complete space is composed of 24 dimensions,</a:t>
            </a:r>
          </a:p>
          <a:p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1600" b="1" i="1" dirty="0" err="1">
                <a:solidFill>
                  <a:schemeClr val="accent2"/>
                </a:solidFill>
                <a:sym typeface="Wingdings" panose="05000000000000000000" pitchFamily="2" charset="2"/>
              </a:rPr>
              <a:t>n</a:t>
            </a:r>
            <a:r>
              <a:rPr lang="en-US" sz="1600" b="1" i="1" baseline="-25000" dirty="0" err="1">
                <a:solidFill>
                  <a:schemeClr val="accent2"/>
                </a:solidFill>
                <a:sym typeface="Wingdings" panose="05000000000000000000" pitchFamily="2" charset="2"/>
              </a:rPr>
              <a:t>c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= 6 components are selected for the reduced model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94CE9-E77D-4055-B588-97BAE8330E78}"/>
              </a:ext>
            </a:extLst>
          </p:cNvPr>
          <p:cNvGrpSpPr/>
          <p:nvPr/>
        </p:nvGrpSpPr>
        <p:grpSpPr>
          <a:xfrm>
            <a:off x="7429472" y="1832449"/>
            <a:ext cx="4301202" cy="2315391"/>
            <a:chOff x="7576571" y="2695711"/>
            <a:chExt cx="4301202" cy="231539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0548130-9552-4B26-8F0E-1FA78A91F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62"/>
            <a:stretch/>
          </p:blipFill>
          <p:spPr>
            <a:xfrm>
              <a:off x="7576571" y="2695711"/>
              <a:ext cx="3141706" cy="2315391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6DB5B78-1134-433E-ABFF-EC25E3F85F38}"/>
                </a:ext>
              </a:extLst>
            </p:cNvPr>
            <p:cNvCxnSpPr/>
            <p:nvPr/>
          </p:nvCxnSpPr>
          <p:spPr>
            <a:xfrm>
              <a:off x="7965649" y="4685122"/>
              <a:ext cx="3912124" cy="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87362-B136-44F7-9103-4CC1AC07E36C}"/>
                </a:ext>
              </a:extLst>
            </p:cNvPr>
            <p:cNvSpPr txBox="1"/>
            <p:nvPr/>
          </p:nvSpPr>
          <p:spPr>
            <a:xfrm>
              <a:off x="10867618" y="4461291"/>
              <a:ext cx="86081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24 dimensions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B48193-82A7-48B0-897A-912124F0C6C8}"/>
              </a:ext>
            </a:extLst>
          </p:cNvPr>
          <p:cNvCxnSpPr>
            <a:cxnSpLocks/>
          </p:cNvCxnSpPr>
          <p:nvPr/>
        </p:nvCxnSpPr>
        <p:spPr>
          <a:xfrm flipH="1" flipV="1">
            <a:off x="9036597" y="3429000"/>
            <a:ext cx="1" cy="392860"/>
          </a:xfrm>
          <a:prstGeom prst="line">
            <a:avLst/>
          </a:prstGeom>
          <a:noFill/>
          <a:ln w="63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DFAC6C-5E66-4799-A97A-E8FDE47717CA}"/>
              </a:ext>
            </a:extLst>
          </p:cNvPr>
          <p:cNvSpPr txBox="1"/>
          <p:nvPr/>
        </p:nvSpPr>
        <p:spPr>
          <a:xfrm>
            <a:off x="8655162" y="3036140"/>
            <a:ext cx="76286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Chosen truncation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0BB7B2-DF02-407F-876E-FF1FF90953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52" y="1687422"/>
            <a:ext cx="3498055" cy="18585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F13F2B-5EEA-497D-8581-6B29E1A94B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3706"/>
            <a:ext cx="3483448" cy="18366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5C1C8E-D9B2-4656-910A-3CEFE582CD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08" y="3751880"/>
            <a:ext cx="3494403" cy="18403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39C7D6-156D-438C-88EA-0D86552DE2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422"/>
            <a:ext cx="3505357" cy="182935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A7DD30-0ABE-4856-9EE3-8FF97E86E03E}"/>
              </a:ext>
            </a:extLst>
          </p:cNvPr>
          <p:cNvCxnSpPr>
            <a:cxnSpLocks/>
          </p:cNvCxnSpPr>
          <p:nvPr/>
        </p:nvCxnSpPr>
        <p:spPr>
          <a:xfrm flipH="1">
            <a:off x="7074407" y="729857"/>
            <a:ext cx="766083" cy="75318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B8A3FF2-8A38-4AF2-861E-012D15D1552A}"/>
              </a:ext>
            </a:extLst>
          </p:cNvPr>
          <p:cNvSpPr/>
          <p:nvPr/>
        </p:nvSpPr>
        <p:spPr>
          <a:xfrm>
            <a:off x="7658589" y="332618"/>
            <a:ext cx="396226" cy="379954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461DFE76-44EB-4A8C-BC3F-36D4F38A0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4EA06D-850A-4783-9822-EDF196193991}"/>
              </a:ext>
            </a:extLst>
          </p:cNvPr>
          <p:cNvSpPr/>
          <p:nvPr/>
        </p:nvSpPr>
        <p:spPr>
          <a:xfrm>
            <a:off x="7403301" y="5859770"/>
            <a:ext cx="4685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Note that similar method is applied on MLO results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6CC3D1-0C68-4EE0-8E05-C8C2D3538D2F}"/>
              </a:ext>
            </a:extLst>
          </p:cNvPr>
          <p:cNvCxnSpPr>
            <a:cxnSpLocks/>
          </p:cNvCxnSpPr>
          <p:nvPr/>
        </p:nvCxnSpPr>
        <p:spPr>
          <a:xfrm>
            <a:off x="8542422" y="712572"/>
            <a:ext cx="112740" cy="1003846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9067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E731E7-5EDC-4C86-9696-F098DB8B17BB}"/>
              </a:ext>
            </a:extLst>
          </p:cNvPr>
          <p:cNvSpPr/>
          <p:nvPr/>
        </p:nvSpPr>
        <p:spPr>
          <a:xfrm>
            <a:off x="266747" y="8869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 of the first CC spatial modes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5F43E4-CDD1-43DA-A600-4CAC6CD07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2" r="25763"/>
          <a:stretch/>
        </p:blipFill>
        <p:spPr>
          <a:xfrm>
            <a:off x="4006392" y="723771"/>
            <a:ext cx="353678" cy="80598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94CE9-E77D-4055-B588-97BAE8330E78}"/>
              </a:ext>
            </a:extLst>
          </p:cNvPr>
          <p:cNvGrpSpPr/>
          <p:nvPr/>
        </p:nvGrpSpPr>
        <p:grpSpPr>
          <a:xfrm>
            <a:off x="7429472" y="1832449"/>
            <a:ext cx="4301202" cy="2315391"/>
            <a:chOff x="7576571" y="2695711"/>
            <a:chExt cx="4301202" cy="231539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0548130-9552-4B26-8F0E-1FA78A91F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62"/>
            <a:stretch/>
          </p:blipFill>
          <p:spPr>
            <a:xfrm>
              <a:off x="7576571" y="2695711"/>
              <a:ext cx="3141706" cy="2315391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6DB5B78-1134-433E-ABFF-EC25E3F85F38}"/>
                </a:ext>
              </a:extLst>
            </p:cNvPr>
            <p:cNvCxnSpPr/>
            <p:nvPr/>
          </p:nvCxnSpPr>
          <p:spPr>
            <a:xfrm>
              <a:off x="7965649" y="4685122"/>
              <a:ext cx="3912124" cy="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87362-B136-44F7-9103-4CC1AC07E36C}"/>
                </a:ext>
              </a:extLst>
            </p:cNvPr>
            <p:cNvSpPr txBox="1"/>
            <p:nvPr/>
          </p:nvSpPr>
          <p:spPr>
            <a:xfrm>
              <a:off x="10867618" y="4461291"/>
              <a:ext cx="86081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24 dimensions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B48193-82A7-48B0-897A-912124F0C6C8}"/>
              </a:ext>
            </a:extLst>
          </p:cNvPr>
          <p:cNvCxnSpPr>
            <a:cxnSpLocks/>
          </p:cNvCxnSpPr>
          <p:nvPr/>
        </p:nvCxnSpPr>
        <p:spPr>
          <a:xfrm flipH="1" flipV="1">
            <a:off x="9036597" y="3429000"/>
            <a:ext cx="1" cy="392860"/>
          </a:xfrm>
          <a:prstGeom prst="line">
            <a:avLst/>
          </a:prstGeom>
          <a:noFill/>
          <a:ln w="63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DFAC6C-5E66-4799-A97A-E8FDE47717CA}"/>
              </a:ext>
            </a:extLst>
          </p:cNvPr>
          <p:cNvSpPr txBox="1"/>
          <p:nvPr/>
        </p:nvSpPr>
        <p:spPr>
          <a:xfrm>
            <a:off x="8655162" y="3036140"/>
            <a:ext cx="76286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Chosen truncation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0BB7B2-DF02-407F-876E-FF1FF90953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52" y="1687422"/>
            <a:ext cx="3498055" cy="18585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F13F2B-5EEA-497D-8581-6B29E1A94B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3706"/>
            <a:ext cx="3483448" cy="18366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5C1C8E-D9B2-4656-910A-3CEFE582CD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08" y="3751880"/>
            <a:ext cx="3494403" cy="18403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39C7D6-156D-438C-88EA-0D86552DE2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422"/>
            <a:ext cx="3505357" cy="18293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5FD7B5-A6A6-4B1B-B43A-1F7F7FB3FC10}"/>
              </a:ext>
            </a:extLst>
          </p:cNvPr>
          <p:cNvSpPr txBox="1"/>
          <p:nvPr/>
        </p:nvSpPr>
        <p:spPr>
          <a:xfrm>
            <a:off x="4596946" y="1359921"/>
            <a:ext cx="1670329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Zoom like mode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AB09A-A484-4EB5-ACE6-69B7A83830C7}"/>
              </a:ext>
            </a:extLst>
          </p:cNvPr>
          <p:cNvSpPr txBox="1"/>
          <p:nvPr/>
        </p:nvSpPr>
        <p:spPr>
          <a:xfrm>
            <a:off x="4166257" y="5690815"/>
            <a:ext cx="2157544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</a:rPr>
              <a:t>Rotation like mode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25A3D9-57A7-4EE6-9AFD-C62145FD4621}"/>
              </a:ext>
            </a:extLst>
          </p:cNvPr>
          <p:cNvSpPr/>
          <p:nvPr/>
        </p:nvSpPr>
        <p:spPr>
          <a:xfrm>
            <a:off x="3519844" y="3783495"/>
            <a:ext cx="3554563" cy="1866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53D0F1-F932-4C51-9572-A635BAE62B63}"/>
              </a:ext>
            </a:extLst>
          </p:cNvPr>
          <p:cNvSpPr/>
          <p:nvPr/>
        </p:nvSpPr>
        <p:spPr>
          <a:xfrm>
            <a:off x="3519844" y="1716418"/>
            <a:ext cx="3554563" cy="1866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10C8D13-DD86-4FEC-A54D-B8F960EE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11519"/>
            <a:ext cx="2628879" cy="706198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27A194-B57B-460D-8A2E-BD82C4EBC266}"/>
              </a:ext>
            </a:extLst>
          </p:cNvPr>
          <p:cNvCxnSpPr>
            <a:cxnSpLocks/>
          </p:cNvCxnSpPr>
          <p:nvPr/>
        </p:nvCxnSpPr>
        <p:spPr>
          <a:xfrm flipH="1">
            <a:off x="7074407" y="729857"/>
            <a:ext cx="766083" cy="75318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472F77-49D8-41F2-AC57-22B62425C5AE}"/>
              </a:ext>
            </a:extLst>
          </p:cNvPr>
          <p:cNvSpPr/>
          <p:nvPr/>
        </p:nvSpPr>
        <p:spPr>
          <a:xfrm>
            <a:off x="7658589" y="332618"/>
            <a:ext cx="396226" cy="379954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B738E815-43E0-4E30-B3A5-9FE32B283A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89113C-DE9F-475B-9766-0538CB4AC9D8}"/>
              </a:ext>
            </a:extLst>
          </p:cNvPr>
          <p:cNvSpPr/>
          <p:nvPr/>
        </p:nvSpPr>
        <p:spPr>
          <a:xfrm>
            <a:off x="7403301" y="5859770"/>
            <a:ext cx="4788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Note that similar method is applied on MLO results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9AD75FC-90DB-487F-8B53-C636DE7B563E}"/>
              </a:ext>
            </a:extLst>
          </p:cNvPr>
          <p:cNvSpPr txBox="1">
            <a:spLocks/>
          </p:cNvSpPr>
          <p:nvPr/>
        </p:nvSpPr>
        <p:spPr>
          <a:xfrm>
            <a:off x="266747" y="242658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Reduced transformation model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086D11-670B-440B-8B42-B6E1E115CA09}"/>
              </a:ext>
            </a:extLst>
          </p:cNvPr>
          <p:cNvSpPr txBox="1"/>
          <p:nvPr/>
        </p:nvSpPr>
        <p:spPr>
          <a:xfrm>
            <a:off x="8274419" y="4634718"/>
            <a:ext cx="300038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The complete space is composed of 24 dimensions,</a:t>
            </a:r>
          </a:p>
          <a:p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1600" b="1" i="1" dirty="0" err="1">
                <a:solidFill>
                  <a:schemeClr val="accent2"/>
                </a:solidFill>
                <a:sym typeface="Wingdings" panose="05000000000000000000" pitchFamily="2" charset="2"/>
              </a:rPr>
              <a:t>n</a:t>
            </a:r>
            <a:r>
              <a:rPr lang="en-US" sz="1600" b="1" i="1" baseline="-25000" dirty="0" err="1">
                <a:solidFill>
                  <a:schemeClr val="accent2"/>
                </a:solidFill>
                <a:sym typeface="Wingdings" panose="05000000000000000000" pitchFamily="2" charset="2"/>
              </a:rPr>
              <a:t>c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= 6 components are selected for the reduced model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C548D6-5914-4D5D-9738-0472935C4F12}"/>
              </a:ext>
            </a:extLst>
          </p:cNvPr>
          <p:cNvCxnSpPr>
            <a:cxnSpLocks/>
          </p:cNvCxnSpPr>
          <p:nvPr/>
        </p:nvCxnSpPr>
        <p:spPr>
          <a:xfrm>
            <a:off x="8542422" y="712572"/>
            <a:ext cx="112740" cy="1003846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0516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A7D71-E0A2-448B-AA27-08906A2868F7}"/>
              </a:ext>
            </a:extLst>
          </p:cNvPr>
          <p:cNvSpPr txBox="1"/>
          <p:nvPr/>
        </p:nvSpPr>
        <p:spPr>
          <a:xfrm>
            <a:off x="653998" y="1299488"/>
            <a:ext cx="6140849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Normal distribution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is fitted by maximizing likelihood with projections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No nonlinear correlations between modes </a:t>
            </a: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The random transforms are generated as following: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Font typeface="Arial"/>
            </a:pP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Font typeface="Arial"/>
            </a:pP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600" b="1" dirty="0">
              <a:solidFill>
                <a:schemeClr val="accent2"/>
              </a:solidFill>
            </a:endParaRPr>
          </a:p>
          <a:p>
            <a:endParaRPr lang="en-US" sz="1600" b="1" dirty="0">
              <a:solidFill>
                <a:schemeClr val="accent2"/>
              </a:solidFill>
            </a:endParaRPr>
          </a:p>
          <a:p>
            <a:pPr marL="285750" indent="-285750"/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2A3E1E-2005-4928-A181-B69453D30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63" y="3860577"/>
            <a:ext cx="2300608" cy="1478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D43CB5-1C5C-4F30-A052-03F5A8BC5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02" y="2045050"/>
            <a:ext cx="1279265" cy="27977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2AA8B0C-3409-4702-A9F7-16D5656DA808}"/>
              </a:ext>
            </a:extLst>
          </p:cNvPr>
          <p:cNvGrpSpPr>
            <a:grpSpLocks noChangeAspect="1"/>
          </p:cNvGrpSpPr>
          <p:nvPr/>
        </p:nvGrpSpPr>
        <p:grpSpPr>
          <a:xfrm>
            <a:off x="7188328" y="1587173"/>
            <a:ext cx="3840956" cy="4081210"/>
            <a:chOff x="7106126" y="876907"/>
            <a:chExt cx="3257801" cy="346157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9A3524-65E3-47A5-853A-128064F5A821}"/>
                </a:ext>
              </a:extLst>
            </p:cNvPr>
            <p:cNvGrpSpPr/>
            <p:nvPr/>
          </p:nvGrpSpPr>
          <p:grpSpPr>
            <a:xfrm>
              <a:off x="7106126" y="1266632"/>
              <a:ext cx="3257801" cy="3071853"/>
              <a:chOff x="7106126" y="1266632"/>
              <a:chExt cx="3257801" cy="307185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3FA8B55-E178-427B-9218-611642BBA6D7}"/>
                  </a:ext>
                </a:extLst>
              </p:cNvPr>
              <p:cNvGrpSpPr/>
              <p:nvPr/>
            </p:nvGrpSpPr>
            <p:grpSpPr>
              <a:xfrm>
                <a:off x="7106126" y="1482076"/>
                <a:ext cx="3257801" cy="2856409"/>
                <a:chOff x="6819354" y="1229438"/>
                <a:chExt cx="3257801" cy="2856409"/>
              </a:xfrm>
            </p:grpSpPr>
            <p:pic>
              <p:nvPicPr>
                <p:cNvPr id="10" name="Image 9">
                  <a:extLst>
                    <a:ext uri="{FF2B5EF4-FFF2-40B4-BE49-F238E27FC236}">
                      <a16:creationId xmlns:a16="http://schemas.microsoft.com/office/drawing/2014/main" id="{AEE8180A-1A75-448C-B247-E44250541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775" b="31750"/>
                <a:stretch/>
              </p:blipFill>
              <p:spPr>
                <a:xfrm>
                  <a:off x="7151672" y="1229438"/>
                  <a:ext cx="2925483" cy="2856409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B80F6E-DCF6-4BD7-91D8-77C7891B8E34}"/>
                    </a:ext>
                  </a:extLst>
                </p:cNvPr>
                <p:cNvSpPr txBox="1"/>
                <p:nvPr/>
              </p:nvSpPr>
              <p:spPr>
                <a:xfrm>
                  <a:off x="6819354" y="1538025"/>
                  <a:ext cx="2901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</a:rPr>
                    <a:t>m=1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6451883-E000-4C78-B1E8-6AD8BD3FCE43}"/>
                    </a:ext>
                  </a:extLst>
                </p:cNvPr>
                <p:cNvSpPr txBox="1"/>
                <p:nvPr/>
              </p:nvSpPr>
              <p:spPr>
                <a:xfrm>
                  <a:off x="6819354" y="2208547"/>
                  <a:ext cx="2901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</a:rPr>
                    <a:t>m=2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3E8A40-C165-486B-AAAA-1E7CFBC01BF2}"/>
                    </a:ext>
                  </a:extLst>
                </p:cNvPr>
                <p:cNvSpPr txBox="1"/>
                <p:nvPr/>
              </p:nvSpPr>
              <p:spPr>
                <a:xfrm>
                  <a:off x="6819354" y="2879069"/>
                  <a:ext cx="2901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</a:rPr>
                    <a:t>m=3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FE9109E-740E-4FF8-ABF6-B1EF232788DD}"/>
                    </a:ext>
                  </a:extLst>
                </p:cNvPr>
                <p:cNvSpPr txBox="1"/>
                <p:nvPr/>
              </p:nvSpPr>
              <p:spPr>
                <a:xfrm>
                  <a:off x="6819354" y="3549591"/>
                  <a:ext cx="2901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</a:rPr>
                    <a:t>m=4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A6807C-75B9-49C9-811C-E9438CEDDCF8}"/>
                  </a:ext>
                </a:extLst>
              </p:cNvPr>
              <p:cNvSpPr txBox="1"/>
              <p:nvPr/>
            </p:nvSpPr>
            <p:spPr>
              <a:xfrm>
                <a:off x="7726458" y="1266632"/>
                <a:ext cx="246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n=1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2C592B-9257-45DC-9E66-2D68AD9E28F2}"/>
                  </a:ext>
                </a:extLst>
              </p:cNvPr>
              <p:cNvSpPr txBox="1"/>
              <p:nvPr/>
            </p:nvSpPr>
            <p:spPr>
              <a:xfrm>
                <a:off x="8428404" y="1266632"/>
                <a:ext cx="246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n=2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647235-7EDD-4F8E-B93E-6D589B90CA1E}"/>
                  </a:ext>
                </a:extLst>
              </p:cNvPr>
              <p:cNvSpPr txBox="1"/>
              <p:nvPr/>
            </p:nvSpPr>
            <p:spPr>
              <a:xfrm>
                <a:off x="9130350" y="1266632"/>
                <a:ext cx="246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n=3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8035EE-A0D6-4597-B329-9C7E46B43023}"/>
                  </a:ext>
                </a:extLst>
              </p:cNvPr>
              <p:cNvSpPr txBox="1"/>
              <p:nvPr/>
            </p:nvSpPr>
            <p:spPr>
              <a:xfrm>
                <a:off x="9832296" y="1266632"/>
                <a:ext cx="246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n=4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1292C9F-5EC0-4A4B-8735-5A9E5B7F3AB1}"/>
                    </a:ext>
                  </a:extLst>
                </p:cNvPr>
                <p:cNvSpPr/>
                <p:nvPr/>
              </p:nvSpPr>
              <p:spPr>
                <a:xfrm>
                  <a:off x="8379176" y="876907"/>
                  <a:ext cx="1005083" cy="275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𝑚𝑗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1292C9F-5EC0-4A4B-8735-5A9E5B7F3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9176" y="876907"/>
                  <a:ext cx="1005083" cy="275732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25CE3E4-DB8C-4176-A742-7D7EA665357C}"/>
              </a:ext>
            </a:extLst>
          </p:cNvPr>
          <p:cNvSpPr txBox="1"/>
          <p:nvPr/>
        </p:nvSpPr>
        <p:spPr>
          <a:xfrm>
            <a:off x="1952816" y="4145093"/>
            <a:ext cx="11172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/>
                </a:solidFill>
              </a:rPr>
              <a:t>Displacement: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260E85-C8AB-4CAE-8C7F-7B3E65C66BB3}"/>
              </a:ext>
            </a:extLst>
          </p:cNvPr>
          <p:cNvSpPr txBox="1"/>
          <p:nvPr/>
        </p:nvSpPr>
        <p:spPr>
          <a:xfrm>
            <a:off x="1047479" y="4815887"/>
            <a:ext cx="20197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/>
                </a:solidFill>
              </a:rPr>
              <a:t>Local intensity transforms: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55BAF4-56CC-4CA3-8D13-BC47CA8AB4E7}"/>
              </a:ext>
            </a:extLst>
          </p:cNvPr>
          <p:cNvSpPr/>
          <p:nvPr/>
        </p:nvSpPr>
        <p:spPr>
          <a:xfrm>
            <a:off x="7027403" y="1213768"/>
            <a:ext cx="4352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 of the first CC patient component</a:t>
            </a:r>
          </a:p>
        </p:txBody>
      </p:sp>
      <p:sp>
        <p:nvSpPr>
          <p:cNvPr id="37" name="Footer Placeholder 5">
            <a:extLst>
              <a:ext uri="{FF2B5EF4-FFF2-40B4-BE49-F238E27FC236}">
                <a16:creationId xmlns:a16="http://schemas.microsoft.com/office/drawing/2014/main" id="{ABA49384-6DB8-44F3-9A0F-3D5F4A7390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6CA9410-5F98-4F89-95F8-31B42966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Reduced transformation model</a:t>
            </a:r>
          </a:p>
        </p:txBody>
      </p:sp>
    </p:spTree>
    <p:extLst>
      <p:ext uri="{BB962C8B-B14F-4D97-AF65-F5344CB8AC3E}">
        <p14:creationId xmlns:p14="http://schemas.microsoft.com/office/powerpoint/2010/main" val="218377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11343"/>
            <a:ext cx="11650248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Examples of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4E4F2-37F1-4534-8019-951F7B1F9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2" y="2390878"/>
            <a:ext cx="2300608" cy="147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333219-3721-40BB-8E98-39F1F26598D0}"/>
              </a:ext>
            </a:extLst>
          </p:cNvPr>
          <p:cNvSpPr txBox="1"/>
          <p:nvPr/>
        </p:nvSpPr>
        <p:spPr>
          <a:xfrm>
            <a:off x="602322" y="1317629"/>
            <a:ext cx="50621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 of transformations applied on one patient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943A3F-2901-418A-87E5-A6FEDD40A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2839" y="3975154"/>
            <a:ext cx="1402642" cy="2805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7EB10C-394B-42C2-8098-D21BB2F1D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56" y="3975154"/>
            <a:ext cx="1402642" cy="28052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DBC45C-5057-4C64-A062-B3CFE0932FA0}"/>
              </a:ext>
            </a:extLst>
          </p:cNvPr>
          <p:cNvSpPr/>
          <p:nvPr/>
        </p:nvSpPr>
        <p:spPr>
          <a:xfrm>
            <a:off x="4038665" y="2673159"/>
            <a:ext cx="3101407" cy="91440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Design of a physical model to capture and generate those intensity variations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653FB1-58CF-4D6C-8645-65F8919EA984}"/>
                  </a:ext>
                </a:extLst>
              </p:cNvPr>
              <p:cNvSpPr txBox="1"/>
              <p:nvPr/>
            </p:nvSpPr>
            <p:spPr>
              <a:xfrm>
                <a:off x="9905768" y="1035288"/>
                <a:ext cx="20994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</a:rPr>
                  <a:t>Single exam with lesion: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6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653FB1-58CF-4D6C-8645-65F8919EA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768" y="1035288"/>
                <a:ext cx="2099484" cy="492443"/>
              </a:xfrm>
              <a:prstGeom prst="rect">
                <a:avLst/>
              </a:prstGeom>
              <a:blipFill>
                <a:blip r:embed="rId5"/>
                <a:stretch>
                  <a:fillRect l="-6105" t="-13580" r="-3488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12BA0-510E-4E6B-B3D7-E05C245B2802}"/>
                  </a:ext>
                </a:extLst>
              </p:cNvPr>
              <p:cNvSpPr txBox="1"/>
              <p:nvPr/>
            </p:nvSpPr>
            <p:spPr>
              <a:xfrm>
                <a:off x="10083838" y="5314095"/>
                <a:ext cx="17088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</a:rPr>
                  <a:t>Augmented images: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</a:endParaRPr>
              </a:p>
              <a:p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12BA0-510E-4E6B-B3D7-E05C245B2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38" y="5314095"/>
                <a:ext cx="1708801" cy="738664"/>
              </a:xfrm>
              <a:prstGeom prst="rect">
                <a:avLst/>
              </a:prstGeom>
              <a:blipFill>
                <a:blip r:embed="rId6"/>
                <a:stretch>
                  <a:fillRect l="-7143" t="-9091" r="-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97C82B5-E3DC-4778-B9CD-EE5C072C54F4}"/>
              </a:ext>
            </a:extLst>
          </p:cNvPr>
          <p:cNvSpPr txBox="1"/>
          <p:nvPr/>
        </p:nvSpPr>
        <p:spPr>
          <a:xfrm>
            <a:off x="5229856" y="5190984"/>
            <a:ext cx="13807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Multiple virtual exams 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6BCC4B-CFA9-4729-85BF-23333CA5C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593" y="496352"/>
            <a:ext cx="2592089" cy="1679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A1CBDD-E54D-4728-83A6-2AA1E81EBF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1197" y="3973010"/>
            <a:ext cx="1402641" cy="280528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0D4EFF-5897-43A5-8903-ECAC014FDFB0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310084" y="2175482"/>
            <a:ext cx="3554" cy="2030758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49BC9EE0-47E9-4C4A-85CE-4B466DC1CE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EE2697-A747-4CF1-9F65-866D53CD273E}"/>
                  </a:ext>
                </a:extLst>
              </p:cNvPr>
              <p:cNvSpPr txBox="1"/>
              <p:nvPr/>
            </p:nvSpPr>
            <p:spPr>
              <a:xfrm>
                <a:off x="8681197" y="2950574"/>
                <a:ext cx="2370136" cy="218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EE2697-A747-4CF1-9F65-866D53CD2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197" y="2950574"/>
                <a:ext cx="2370136" cy="218458"/>
              </a:xfrm>
              <a:prstGeom prst="rect">
                <a:avLst/>
              </a:prstGeom>
              <a:blipFill>
                <a:blip r:embed="rId9"/>
                <a:stretch>
                  <a:fillRect l="-1285" t="-25000" r="-2314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5405860-A356-46B9-BCEC-B861B78997B2}"/>
              </a:ext>
            </a:extLst>
          </p:cNvPr>
          <p:cNvSpPr>
            <a:spLocks noChangeAspect="1"/>
          </p:cNvSpPr>
          <p:nvPr/>
        </p:nvSpPr>
        <p:spPr>
          <a:xfrm>
            <a:off x="8242582" y="3046440"/>
            <a:ext cx="144208" cy="14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43322F-CDAA-487A-973E-B395BD25BC29}"/>
              </a:ext>
            </a:extLst>
          </p:cNvPr>
          <p:cNvCxnSpPr>
            <a:stCxn id="14" idx="3"/>
            <a:endCxn id="24" idx="2"/>
          </p:cNvCxnSpPr>
          <p:nvPr/>
        </p:nvCxnSpPr>
        <p:spPr>
          <a:xfrm flipV="1">
            <a:off x="7140072" y="3118544"/>
            <a:ext cx="1102510" cy="11815"/>
          </a:xfrm>
          <a:prstGeom prst="line">
            <a:avLst/>
          </a:prstGeom>
          <a:noFill/>
          <a:ln w="2857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14973400"/>
      </p:ext>
    </p:extLst>
  </p:cSld>
  <p:clrMapOvr>
    <a:masterClrMapping/>
  </p:clrMapOvr>
</p:sld>
</file>

<file path=ppt/theme/theme1.xml><?xml version="1.0" encoding="utf-8"?>
<a:theme xmlns:a="http://schemas.openxmlformats.org/drawingml/2006/main" name="GE">
  <a:themeElements>
    <a:clrScheme name="GE Office Colors">
      <a:dk1>
        <a:srgbClr val="63666A"/>
      </a:dk1>
      <a:lt1>
        <a:sysClr val="window" lastClr="FFFFFF"/>
      </a:lt1>
      <a:dk2>
        <a:srgbClr val="B1B3B3"/>
      </a:dk2>
      <a:lt2>
        <a:srgbClr val="F0F0F0"/>
      </a:lt2>
      <a:accent1>
        <a:srgbClr val="005EB8"/>
      </a:accent1>
      <a:accent2>
        <a:srgbClr val="63666A"/>
      </a:accent2>
      <a:accent3>
        <a:srgbClr val="00B5E2"/>
      </a:accent3>
      <a:accent4>
        <a:srgbClr val="13294B"/>
      </a:accent4>
      <a:accent5>
        <a:srgbClr val="B1B3B3"/>
      </a:accent5>
      <a:accent6>
        <a:srgbClr val="00BF6F"/>
      </a:accent6>
      <a:hlink>
        <a:srgbClr val="005CB9"/>
      </a:hlink>
      <a:folHlink>
        <a:srgbClr val="00B5E2"/>
      </a:folHlink>
    </a:clrScheme>
    <a:fontScheme name="GE Office Fonts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28575">
          <a:solidFill>
            <a:schemeClr val="accent2"/>
          </a:solidFill>
          <a:miter lim="800000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_v2 (wide)_02092017" id="{2328DE55-90D5-46ED-8A00-0210098DCBED}" vid="{2723F289-DBE1-48CC-97F2-F2B29FDD5CD7}"/>
    </a:ext>
  </a:extLst>
</a:theme>
</file>

<file path=ppt/theme/theme2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Primary PowerPoint Template</Template>
  <TotalTime>60201</TotalTime>
  <Words>930</Words>
  <Application>Microsoft Office PowerPoint</Application>
  <PresentationFormat>Widescreen</PresentationFormat>
  <Paragraphs>200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Cambria Math</vt:lpstr>
      <vt:lpstr>GE Inspira Sans</vt:lpstr>
      <vt:lpstr>Swis721 BlkCn BT</vt:lpstr>
      <vt:lpstr>Wingdings</vt:lpstr>
      <vt:lpstr>GE</vt:lpstr>
      <vt:lpstr>PowerPoint Presentation</vt:lpstr>
      <vt:lpstr>Data augmentation</vt:lpstr>
      <vt:lpstr>Introduction of the proposed data augmentation</vt:lpstr>
      <vt:lpstr>Design of breast transformation models</vt:lpstr>
      <vt:lpstr>Registration procedure</vt:lpstr>
      <vt:lpstr>Reduced transformation model</vt:lpstr>
      <vt:lpstr>PowerPoint Presentation</vt:lpstr>
      <vt:lpstr>Reduced transformation model</vt:lpstr>
      <vt:lpstr>Examples of augmentation</vt:lpstr>
      <vt:lpstr>Data augmentation for segmentation </vt:lpstr>
      <vt:lpstr>Transfer of the variability learned in the mammography dataset</vt:lpstr>
      <vt:lpstr>Transfer of the variability learned in the mammography dataset</vt:lpstr>
      <vt:lpstr>Results – data augmentation methods</vt:lpstr>
      <vt:lpstr>PowerPoint Presentation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Layout Two Lines Maximum</dc:title>
  <dc:creator>Jailin, Clement (GE Healthcare)</dc:creator>
  <dc:description>Version 1.08
Job 1437
August 25, 2016</dc:description>
  <cp:lastModifiedBy>Jailin, Clement (GE Healthcare)</cp:lastModifiedBy>
  <cp:revision>1291</cp:revision>
  <dcterms:created xsi:type="dcterms:W3CDTF">2019-10-07T09:35:45Z</dcterms:created>
  <dcterms:modified xsi:type="dcterms:W3CDTF">2021-03-17T14:12:06Z</dcterms:modified>
</cp:coreProperties>
</file>